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drawings/drawing1.xml" ContentType="application/vnd.openxmlformats-officedocument.drawingml.chartshapes+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9"/>
  </p:notesMasterIdLst>
  <p:sldIdLst>
    <p:sldId id="257" r:id="rId2"/>
    <p:sldId id="258" r:id="rId3"/>
    <p:sldId id="259" r:id="rId4"/>
    <p:sldId id="264" r:id="rId5"/>
    <p:sldId id="265" r:id="rId6"/>
    <p:sldId id="266" r:id="rId7"/>
    <p:sldId id="260" r:id="rId8"/>
    <p:sldId id="261" r:id="rId9"/>
    <p:sldId id="262" r:id="rId10"/>
    <p:sldId id="263" r:id="rId11"/>
    <p:sldId id="273" r:id="rId12"/>
    <p:sldId id="275" r:id="rId13"/>
    <p:sldId id="277" r:id="rId14"/>
    <p:sldId id="271" r:id="rId15"/>
    <p:sldId id="278" r:id="rId16"/>
    <p:sldId id="279" r:id="rId17"/>
    <p:sldId id="280" r:id="rId18"/>
    <p:sldId id="282" r:id="rId19"/>
    <p:sldId id="281" r:id="rId20"/>
    <p:sldId id="283" r:id="rId21"/>
    <p:sldId id="284" r:id="rId22"/>
    <p:sldId id="285" r:id="rId23"/>
    <p:sldId id="286" r:id="rId24"/>
    <p:sldId id="287" r:id="rId25"/>
    <p:sldId id="289" r:id="rId26"/>
    <p:sldId id="290" r:id="rId27"/>
    <p:sldId id="291"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6063"/>
    <p:restoredTop sz="95782"/>
  </p:normalViewPr>
  <p:slideViewPr>
    <p:cSldViewPr snapToGrid="0" snapToObjects="1">
      <p:cViewPr varScale="1">
        <p:scale>
          <a:sx n="121" d="100"/>
          <a:sy n="121" d="100"/>
        </p:scale>
        <p:origin x="752"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3" Type="http://schemas.openxmlformats.org/officeDocument/2006/relationships/oleObject" Target="file:////Users/ghislainedeyab/Desktop/Extracted_data/Spike_histograms_1h.xlsx" TargetMode="External"/><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oleObject" Target="file:////Users/ghislainedeyab/Desktop/Long_term_culture_test%20(1).xlsx" TargetMode="External"/><Relationship Id="rId2" Type="http://schemas.microsoft.com/office/2011/relationships/chartColorStyle" Target="colors10.xml"/><Relationship Id="rId1" Type="http://schemas.microsoft.com/office/2011/relationships/chartStyle" Target="style10.xml"/></Relationships>
</file>

<file path=ppt/charts/_rels/chart2.xml.rels><?xml version="1.0" encoding="UTF-8" standalone="yes"?>
<Relationships xmlns="http://schemas.openxmlformats.org/package/2006/relationships"><Relationship Id="rId3" Type="http://schemas.openxmlformats.org/officeDocument/2006/relationships/oleObject" Target="file:////Users/ghislainedeyab/Desktop/Graphs.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Users/ghislainedeyab/Desktop/Graphs.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Users/ghislainedeyab/Desktop/Graphs.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Users/ghislainedeyab/Desktop/Long_term_culture_test%20(1).xlsx"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file:////Users/ghislainedeyab/Desktop/Long_term_culture_test%20(1).xlsx" TargetMode="External"/><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oleObject" Target="file:////Users/ghislainedeyab/Desktop/Long_term_culture_test%20(1).xlsx" TargetMode="External"/><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oleObject" Target="file:////Users/ghislainedeyab/Desktop/Long_term_culture_test%20(1).xlsx" TargetMode="External"/><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oleObject" Target="file:////Users/ghislainedeyab/Desktop/Long_term_culture_test%20(1).xlsx" TargetMode="External"/><Relationship Id="rId2" Type="http://schemas.microsoft.com/office/2011/relationships/chartColorStyle" Target="colors9.xml"/><Relationship Id="rId1" Type="http://schemas.microsoft.com/office/2011/relationships/chartStyle" Target="style9.xml"/><Relationship Id="rId4" Type="http://schemas.openxmlformats.org/officeDocument/2006/relationships/chartUserShapes" Target="../drawings/drawing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solidFill>
                <a:latin typeface="+mn-lt"/>
                <a:ea typeface="+mn-ea"/>
                <a:cs typeface="+mn-cs"/>
              </a:defRPr>
            </a:pPr>
            <a:r>
              <a:rPr lang="en-US">
                <a:solidFill>
                  <a:schemeClr val="tx1"/>
                </a:solidFill>
              </a:rPr>
              <a:t>Network Activity</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solidFill>
              <a:latin typeface="+mn-lt"/>
              <a:ea typeface="+mn-ea"/>
              <a:cs typeface="+mn-cs"/>
            </a:defRPr>
          </a:pPr>
          <a:endParaRPr lang="en-US"/>
        </a:p>
      </c:txPr>
    </c:title>
    <c:autoTitleDeleted val="0"/>
    <c:plotArea>
      <c:layout>
        <c:manualLayout>
          <c:layoutTarget val="inner"/>
          <c:xMode val="edge"/>
          <c:yMode val="edge"/>
          <c:x val="0.16494295255222102"/>
          <c:y val="0.18392282464820295"/>
          <c:w val="0.78759058088202538"/>
          <c:h val="0.62015662704431784"/>
        </c:manualLayout>
      </c:layout>
      <c:barChart>
        <c:barDir val="col"/>
        <c:grouping val="clustered"/>
        <c:varyColors val="0"/>
        <c:ser>
          <c:idx val="0"/>
          <c:order val="0"/>
          <c:spPr>
            <a:solidFill>
              <a:schemeClr val="accent1"/>
            </a:solidFill>
            <a:ln w="12700">
              <a:solidFill>
                <a:schemeClr val="tx1"/>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Sheet1!$C$2:$G$2</c:f>
              <c:strCache>
                <c:ptCount val="5"/>
                <c:pt idx="0">
                  <c:v>SB</c:v>
                </c:pt>
                <c:pt idx="1">
                  <c:v>Nearly SB</c:v>
                </c:pt>
                <c:pt idx="2">
                  <c:v>Chaotic bursting </c:v>
                </c:pt>
                <c:pt idx="3">
                  <c:v>No bursts</c:v>
                </c:pt>
                <c:pt idx="4">
                  <c:v>No activity </c:v>
                </c:pt>
              </c:strCache>
            </c:strRef>
          </c:cat>
          <c:val>
            <c:numRef>
              <c:f>Sheet1!$C$3:$G$3</c:f>
              <c:numCache>
                <c:formatCode>General</c:formatCode>
                <c:ptCount val="5"/>
                <c:pt idx="0">
                  <c:v>23</c:v>
                </c:pt>
                <c:pt idx="1">
                  <c:v>13</c:v>
                </c:pt>
                <c:pt idx="2">
                  <c:v>13</c:v>
                </c:pt>
                <c:pt idx="3">
                  <c:v>6</c:v>
                </c:pt>
                <c:pt idx="4">
                  <c:v>7</c:v>
                </c:pt>
              </c:numCache>
            </c:numRef>
          </c:val>
          <c:extLst>
            <c:ext xmlns:c16="http://schemas.microsoft.com/office/drawing/2014/chart" uri="{C3380CC4-5D6E-409C-BE32-E72D297353CC}">
              <c16:uniqueId val="{00000000-6C8C-EE4B-B758-6EFA983697D1}"/>
            </c:ext>
          </c:extLst>
        </c:ser>
        <c:dLbls>
          <c:showLegendKey val="0"/>
          <c:showVal val="0"/>
          <c:showCatName val="0"/>
          <c:showSerName val="0"/>
          <c:showPercent val="0"/>
          <c:showBubbleSize val="0"/>
        </c:dLbls>
        <c:gapWidth val="96"/>
        <c:overlap val="-27"/>
        <c:axId val="2137634432"/>
        <c:axId val="1797651168"/>
      </c:barChart>
      <c:catAx>
        <c:axId val="213763443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1797651168"/>
        <c:crosses val="autoZero"/>
        <c:auto val="1"/>
        <c:lblAlgn val="ctr"/>
        <c:lblOffset val="100"/>
        <c:noMultiLvlLbl val="0"/>
      </c:catAx>
      <c:valAx>
        <c:axId val="179765116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solidFill>
                    <a:latin typeface="+mn-lt"/>
                    <a:ea typeface="+mn-ea"/>
                    <a:cs typeface="+mn-cs"/>
                  </a:defRPr>
                </a:pPr>
                <a:r>
                  <a:rPr lang="en-US">
                    <a:solidFill>
                      <a:schemeClr val="tx1"/>
                    </a:solidFill>
                  </a:rPr>
                  <a:t>Frquency</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2137634432"/>
        <c:crosses val="autoZero"/>
        <c:crossBetween val="between"/>
      </c:valAx>
      <c:spPr>
        <a:noFill/>
        <a:ln>
          <a:solidFill>
            <a:schemeClr val="tx1">
              <a:lumMod val="15000"/>
              <a:lumOff val="85000"/>
            </a:schemeClr>
          </a:solid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thickThin" algn="ctr">
      <a:solidFill>
        <a:schemeClr val="tx1"/>
      </a:solidFill>
      <a:round/>
    </a:ln>
    <a:effectLst/>
  </c:spPr>
  <c:txPr>
    <a:bodyPr/>
    <a:lstStyle/>
    <a:p>
      <a:pPr>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Mean firing rate</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1"/>
        <c:ser>
          <c:idx val="0"/>
          <c:order val="0"/>
          <c:invertIfNegative val="0"/>
          <c:dPt>
            <c:idx val="0"/>
            <c:invertIfNegative val="0"/>
            <c:bubble3D val="0"/>
            <c:spPr>
              <a:solidFill>
                <a:schemeClr val="tx1"/>
              </a:solidFill>
              <a:ln>
                <a:noFill/>
              </a:ln>
              <a:effectLst/>
            </c:spPr>
            <c:extLst>
              <c:ext xmlns:c16="http://schemas.microsoft.com/office/drawing/2014/chart" uri="{C3380CC4-5D6E-409C-BE32-E72D297353CC}">
                <c16:uniqueId val="{00000001-7412-BD42-B48B-ED5F59E0CABC}"/>
              </c:ext>
            </c:extLst>
          </c:dPt>
          <c:dPt>
            <c:idx val="1"/>
            <c:invertIfNegative val="0"/>
            <c:bubble3D val="0"/>
            <c:spPr>
              <a:solidFill>
                <a:schemeClr val="tx2"/>
              </a:solidFill>
              <a:ln>
                <a:noFill/>
              </a:ln>
              <a:effectLst/>
            </c:spPr>
            <c:extLst>
              <c:ext xmlns:c16="http://schemas.microsoft.com/office/drawing/2014/chart" uri="{C3380CC4-5D6E-409C-BE32-E72D297353CC}">
                <c16:uniqueId val="{00000003-7412-BD42-B48B-ED5F59E0CABC}"/>
              </c:ext>
            </c:extLst>
          </c:dPt>
          <c:dPt>
            <c:idx val="2"/>
            <c:invertIfNegative val="0"/>
            <c:bubble3D val="0"/>
            <c:spPr>
              <a:solidFill>
                <a:schemeClr val="accent3"/>
              </a:solidFill>
              <a:ln>
                <a:noFill/>
              </a:ln>
              <a:effectLst/>
            </c:spPr>
            <c:extLst>
              <c:ext xmlns:c16="http://schemas.microsoft.com/office/drawing/2014/chart" uri="{C3380CC4-5D6E-409C-BE32-E72D297353CC}">
                <c16:uniqueId val="{00000005-7412-BD42-B48B-ED5F59E0CABC}"/>
              </c:ext>
            </c:extLst>
          </c:dPt>
          <c:errBars>
            <c:errBarType val="both"/>
            <c:errValType val="cust"/>
            <c:noEndCap val="0"/>
            <c:plus>
              <c:numRef>
                <c:f>Sheet1!$AO$29:$AQ$29</c:f>
                <c:numCache>
                  <c:formatCode>General</c:formatCode>
                  <c:ptCount val="3"/>
                  <c:pt idx="0">
                    <c:v>3.0348059348992984E-3</c:v>
                  </c:pt>
                  <c:pt idx="1">
                    <c:v>1.9822804174289554E-2</c:v>
                  </c:pt>
                  <c:pt idx="2">
                    <c:v>9.5753557731197733E-4</c:v>
                  </c:pt>
                </c:numCache>
              </c:numRef>
            </c:plus>
            <c:minus>
              <c:numRef>
                <c:f>Sheet1!$AO$29:$AQ$29</c:f>
                <c:numCache>
                  <c:formatCode>General</c:formatCode>
                  <c:ptCount val="3"/>
                  <c:pt idx="0">
                    <c:v>3.0348059348992984E-3</c:v>
                  </c:pt>
                  <c:pt idx="1">
                    <c:v>1.9822804174289554E-2</c:v>
                  </c:pt>
                  <c:pt idx="2">
                    <c:v>9.5753557731197733E-4</c:v>
                  </c:pt>
                </c:numCache>
              </c:numRef>
            </c:minus>
            <c:spPr>
              <a:noFill/>
              <a:ln w="9525" cap="flat" cmpd="sng" algn="ctr">
                <a:solidFill>
                  <a:schemeClr val="tx1">
                    <a:lumMod val="65000"/>
                    <a:lumOff val="35000"/>
                  </a:schemeClr>
                </a:solidFill>
                <a:round/>
              </a:ln>
              <a:effectLst/>
            </c:spPr>
          </c:errBars>
          <c:cat>
            <c:strRef>
              <c:f>Sheet1!$AO$64:$AQ$64</c:f>
              <c:strCache>
                <c:ptCount val="3"/>
                <c:pt idx="0">
                  <c:v>Baseline</c:v>
                </c:pt>
                <c:pt idx="1">
                  <c:v>PTX</c:v>
                </c:pt>
                <c:pt idx="2">
                  <c:v>TTX</c:v>
                </c:pt>
              </c:strCache>
            </c:strRef>
          </c:cat>
          <c:val>
            <c:numRef>
              <c:f>Sheet1!$AO$65:$AQ$65</c:f>
              <c:numCache>
                <c:formatCode>General</c:formatCode>
                <c:ptCount val="3"/>
                <c:pt idx="0">
                  <c:v>0.1235325</c:v>
                </c:pt>
                <c:pt idx="1">
                  <c:v>0.336553636363636</c:v>
                </c:pt>
                <c:pt idx="2">
                  <c:v>8.68545454545455E-3</c:v>
                </c:pt>
              </c:numCache>
            </c:numRef>
          </c:val>
          <c:extLst>
            <c:ext xmlns:c16="http://schemas.microsoft.com/office/drawing/2014/chart" uri="{C3380CC4-5D6E-409C-BE32-E72D297353CC}">
              <c16:uniqueId val="{00000006-7412-BD42-B48B-ED5F59E0CABC}"/>
            </c:ext>
          </c:extLst>
        </c:ser>
        <c:dLbls>
          <c:showLegendKey val="0"/>
          <c:showVal val="0"/>
          <c:showCatName val="0"/>
          <c:showSerName val="0"/>
          <c:showPercent val="0"/>
          <c:showBubbleSize val="0"/>
        </c:dLbls>
        <c:gapWidth val="88"/>
        <c:overlap val="-27"/>
        <c:axId val="549727903"/>
        <c:axId val="572251663"/>
      </c:barChart>
      <c:catAx>
        <c:axId val="54972790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72251663"/>
        <c:crosses val="autoZero"/>
        <c:auto val="1"/>
        <c:lblAlgn val="ctr"/>
        <c:lblOffset val="100"/>
        <c:noMultiLvlLbl val="0"/>
      </c:catAx>
      <c:valAx>
        <c:axId val="572251663"/>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Mean</a:t>
                </a:r>
                <a:r>
                  <a:rPr lang="en-US" baseline="0"/>
                  <a:t> firing rate (spikes/sec)</a:t>
                </a:r>
                <a:endParaRPr 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49727903"/>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000" b="0" i="0" u="none" strike="noStrike" kern="1200" cap="none" spc="0" normalizeH="0" baseline="0">
                <a:solidFill>
                  <a:schemeClr val="tx1"/>
                </a:solidFill>
                <a:latin typeface="+mj-lt"/>
                <a:ea typeface="+mj-ea"/>
                <a:cs typeface="+mj-cs"/>
              </a:defRPr>
            </a:pPr>
            <a:r>
              <a:rPr lang="en-US">
                <a:solidFill>
                  <a:schemeClr val="tx1"/>
                </a:solidFill>
              </a:rPr>
              <a:t>Mean firing rate</a:t>
            </a:r>
          </a:p>
        </c:rich>
      </c:tx>
      <c:overlay val="0"/>
      <c:spPr>
        <a:noFill/>
        <a:ln>
          <a:noFill/>
        </a:ln>
        <a:effectLst/>
      </c:spPr>
      <c:txPr>
        <a:bodyPr rot="0" spcFirstLastPara="1" vertOverflow="ellipsis" vert="horz" wrap="square" anchor="ctr" anchorCtr="1"/>
        <a:lstStyle/>
        <a:p>
          <a:pPr>
            <a:defRPr sz="2000" b="0" i="0" u="none" strike="noStrike" kern="1200" cap="none" spc="0" normalizeH="0" baseline="0">
              <a:solidFill>
                <a:schemeClr val="tx1"/>
              </a:solidFill>
              <a:latin typeface="+mj-lt"/>
              <a:ea typeface="+mj-ea"/>
              <a:cs typeface="+mj-cs"/>
            </a:defRPr>
          </a:pPr>
          <a:endParaRPr lang="en-US"/>
        </a:p>
      </c:txPr>
    </c:title>
    <c:autoTitleDeleted val="0"/>
    <c:plotArea>
      <c:layout/>
      <c:barChart>
        <c:barDir val="col"/>
        <c:grouping val="clustered"/>
        <c:varyColors val="0"/>
        <c:ser>
          <c:idx val="0"/>
          <c:order val="0"/>
          <c:tx>
            <c:strRef>
              <c:f>Sheet1!$B$28</c:f>
              <c:strCache>
                <c:ptCount val="1"/>
                <c:pt idx="0">
                  <c:v>AST23</c:v>
                </c:pt>
              </c:strCache>
            </c:strRef>
          </c:tx>
          <c:spPr>
            <a:solidFill>
              <a:schemeClr val="tx1"/>
            </a:solidFill>
            <a:ln>
              <a:noFill/>
            </a:ln>
            <a:effectLst/>
          </c:spPr>
          <c:invertIfNegative val="0"/>
          <c:dLbls>
            <c:delete val="1"/>
          </c:dLbls>
          <c:cat>
            <c:strRef>
              <c:f>Sheet1!$C$27:$D$27</c:f>
              <c:strCache>
                <c:ptCount val="2"/>
                <c:pt idx="0">
                  <c:v>ACSF</c:v>
                </c:pt>
                <c:pt idx="1">
                  <c:v>NB</c:v>
                </c:pt>
              </c:strCache>
            </c:strRef>
          </c:cat>
          <c:val>
            <c:numRef>
              <c:f>Sheet1!$C$28:$D$28</c:f>
              <c:numCache>
                <c:formatCode>General</c:formatCode>
                <c:ptCount val="2"/>
                <c:pt idx="0">
                  <c:v>2.9999999999999997E-4</c:v>
                </c:pt>
                <c:pt idx="1">
                  <c:v>7.5063000000000005E-2</c:v>
                </c:pt>
              </c:numCache>
            </c:numRef>
          </c:val>
          <c:extLst>
            <c:ext xmlns:c16="http://schemas.microsoft.com/office/drawing/2014/chart" uri="{C3380CC4-5D6E-409C-BE32-E72D297353CC}">
              <c16:uniqueId val="{00000000-B155-B140-B509-775B757DD6A9}"/>
            </c:ext>
          </c:extLst>
        </c:ser>
        <c:ser>
          <c:idx val="1"/>
          <c:order val="1"/>
          <c:tx>
            <c:strRef>
              <c:f>Sheet1!$B$29</c:f>
              <c:strCache>
                <c:ptCount val="1"/>
                <c:pt idx="0">
                  <c:v>AIW</c:v>
                </c:pt>
              </c:strCache>
            </c:strRef>
          </c:tx>
          <c:spPr>
            <a:solidFill>
              <a:schemeClr val="accent3"/>
            </a:solidFill>
            <a:ln>
              <a:noFill/>
            </a:ln>
            <a:effectLst/>
          </c:spPr>
          <c:invertIfNegative val="0"/>
          <c:dLbls>
            <c:delete val="1"/>
          </c:dLbls>
          <c:cat>
            <c:strRef>
              <c:f>Sheet1!$C$27:$D$27</c:f>
              <c:strCache>
                <c:ptCount val="2"/>
                <c:pt idx="0">
                  <c:v>ACSF</c:v>
                </c:pt>
                <c:pt idx="1">
                  <c:v>NB</c:v>
                </c:pt>
              </c:strCache>
            </c:strRef>
          </c:cat>
          <c:val>
            <c:numRef>
              <c:f>Sheet1!$C$29:$D$29</c:f>
              <c:numCache>
                <c:formatCode>General</c:formatCode>
                <c:ptCount val="2"/>
                <c:pt idx="0">
                  <c:v>8.5609999999999992E-3</c:v>
                </c:pt>
                <c:pt idx="1">
                  <c:v>7.0013000000000006E-2</c:v>
                </c:pt>
              </c:numCache>
            </c:numRef>
          </c:val>
          <c:extLst>
            <c:ext xmlns:c16="http://schemas.microsoft.com/office/drawing/2014/chart" uri="{C3380CC4-5D6E-409C-BE32-E72D297353CC}">
              <c16:uniqueId val="{00000001-B155-B140-B509-775B757DD6A9}"/>
            </c:ext>
          </c:extLst>
        </c:ser>
        <c:dLbls>
          <c:dLblPos val="inEnd"/>
          <c:showLegendKey val="0"/>
          <c:showVal val="1"/>
          <c:showCatName val="0"/>
          <c:showSerName val="0"/>
          <c:showPercent val="0"/>
          <c:showBubbleSize val="0"/>
        </c:dLbls>
        <c:gapWidth val="329"/>
        <c:axId val="253588655"/>
        <c:axId val="253785375"/>
      </c:barChart>
      <c:catAx>
        <c:axId val="25358865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cap="none" spc="0" normalizeH="0" baseline="0">
                <a:solidFill>
                  <a:schemeClr val="tx1"/>
                </a:solidFill>
                <a:latin typeface="+mn-lt"/>
                <a:ea typeface="+mn-ea"/>
                <a:cs typeface="+mn-cs"/>
              </a:defRPr>
            </a:pPr>
            <a:endParaRPr lang="en-US"/>
          </a:p>
        </c:txPr>
        <c:crossAx val="253785375"/>
        <c:crosses val="autoZero"/>
        <c:auto val="1"/>
        <c:lblAlgn val="ctr"/>
        <c:lblOffset val="100"/>
        <c:noMultiLvlLbl val="0"/>
      </c:catAx>
      <c:valAx>
        <c:axId val="253785375"/>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900" b="0" i="0" u="none" strike="noStrike" kern="1200" cap="all" baseline="0">
                    <a:solidFill>
                      <a:schemeClr val="tx1"/>
                    </a:solidFill>
                    <a:latin typeface="+mn-lt"/>
                    <a:ea typeface="+mn-ea"/>
                    <a:cs typeface="+mn-cs"/>
                  </a:defRPr>
                </a:pPr>
                <a:r>
                  <a:rPr lang="en-US">
                    <a:solidFill>
                      <a:schemeClr val="tx1"/>
                    </a:solidFill>
                  </a:rPr>
                  <a:t>Mean</a:t>
                </a:r>
                <a:r>
                  <a:rPr lang="en-US" baseline="0">
                    <a:solidFill>
                      <a:schemeClr val="tx1"/>
                    </a:solidFill>
                  </a:rPr>
                  <a:t> firing rate (Hz)</a:t>
                </a:r>
                <a:endParaRPr lang="en-US">
                  <a:solidFill>
                    <a:schemeClr val="tx1"/>
                  </a:solidFill>
                </a:endParaRPr>
              </a:p>
            </c:rich>
          </c:tx>
          <c:overlay val="0"/>
          <c:spPr>
            <a:noFill/>
            <a:ln>
              <a:noFill/>
            </a:ln>
            <a:effectLst/>
          </c:spPr>
          <c:txPr>
            <a:bodyPr rot="-5400000" spcFirstLastPara="1" vertOverflow="ellipsis" vert="horz" wrap="square" anchor="ctr" anchorCtr="1"/>
            <a:lstStyle/>
            <a:p>
              <a:pPr>
                <a:defRPr sz="900" b="0" i="0" u="none" strike="noStrike" kern="1200" cap="all" baseline="0">
                  <a:solidFill>
                    <a:schemeClr val="tx1"/>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53588655"/>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tx1"/>
      </a:solid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000" b="0" i="0" u="none" strike="noStrike" kern="1200" cap="none" spc="0" normalizeH="0" baseline="0">
                <a:solidFill>
                  <a:schemeClr val="tx1"/>
                </a:solidFill>
                <a:latin typeface="+mj-lt"/>
                <a:ea typeface="+mj-ea"/>
                <a:cs typeface="+mj-cs"/>
              </a:defRPr>
            </a:pPr>
            <a:r>
              <a:rPr lang="en-US" b="0">
                <a:solidFill>
                  <a:schemeClr val="tx1"/>
                </a:solidFill>
              </a:rPr>
              <a:t>Total spikes</a:t>
            </a:r>
          </a:p>
        </c:rich>
      </c:tx>
      <c:overlay val="0"/>
      <c:spPr>
        <a:noFill/>
        <a:ln>
          <a:noFill/>
        </a:ln>
        <a:effectLst/>
      </c:spPr>
      <c:txPr>
        <a:bodyPr rot="0" spcFirstLastPara="1" vertOverflow="ellipsis" vert="horz" wrap="square" anchor="ctr" anchorCtr="1"/>
        <a:lstStyle/>
        <a:p>
          <a:pPr>
            <a:defRPr sz="2000" b="0" i="0" u="none" strike="noStrike" kern="1200" cap="none" spc="0" normalizeH="0" baseline="0">
              <a:solidFill>
                <a:schemeClr val="tx1"/>
              </a:solidFill>
              <a:latin typeface="+mj-lt"/>
              <a:ea typeface="+mj-ea"/>
              <a:cs typeface="+mj-cs"/>
            </a:defRPr>
          </a:pPr>
          <a:endParaRPr lang="en-US"/>
        </a:p>
      </c:txPr>
    </c:title>
    <c:autoTitleDeleted val="0"/>
    <c:plotArea>
      <c:layout/>
      <c:barChart>
        <c:barDir val="col"/>
        <c:grouping val="clustered"/>
        <c:varyColors val="0"/>
        <c:ser>
          <c:idx val="0"/>
          <c:order val="0"/>
          <c:tx>
            <c:strRef>
              <c:f>Sheet1!$B$34</c:f>
              <c:strCache>
                <c:ptCount val="1"/>
                <c:pt idx="0">
                  <c:v>AST23</c:v>
                </c:pt>
              </c:strCache>
            </c:strRef>
          </c:tx>
          <c:spPr>
            <a:solidFill>
              <a:schemeClr val="tx1"/>
            </a:solidFill>
            <a:ln>
              <a:solidFill>
                <a:schemeClr val="tx1"/>
              </a:solidFill>
            </a:ln>
            <a:effectLst/>
          </c:spPr>
          <c:invertIfNegative val="0"/>
          <c:cat>
            <c:strRef>
              <c:f>Sheet1!$C$33:$D$33</c:f>
              <c:strCache>
                <c:ptCount val="2"/>
                <c:pt idx="0">
                  <c:v>ACSF</c:v>
                </c:pt>
                <c:pt idx="1">
                  <c:v>NB</c:v>
                </c:pt>
              </c:strCache>
            </c:strRef>
          </c:cat>
          <c:val>
            <c:numRef>
              <c:f>Sheet1!$C$34:$D$34</c:f>
              <c:numCache>
                <c:formatCode>General</c:formatCode>
                <c:ptCount val="2"/>
                <c:pt idx="0">
                  <c:v>3</c:v>
                </c:pt>
                <c:pt idx="1">
                  <c:v>751.83333300000004</c:v>
                </c:pt>
              </c:numCache>
            </c:numRef>
          </c:val>
          <c:extLst>
            <c:ext xmlns:c16="http://schemas.microsoft.com/office/drawing/2014/chart" uri="{C3380CC4-5D6E-409C-BE32-E72D297353CC}">
              <c16:uniqueId val="{00000000-187F-5A4D-83BE-CA1492BF742A}"/>
            </c:ext>
          </c:extLst>
        </c:ser>
        <c:ser>
          <c:idx val="1"/>
          <c:order val="1"/>
          <c:tx>
            <c:strRef>
              <c:f>Sheet1!$B$35</c:f>
              <c:strCache>
                <c:ptCount val="1"/>
                <c:pt idx="0">
                  <c:v>AIW</c:v>
                </c:pt>
              </c:strCache>
            </c:strRef>
          </c:tx>
          <c:spPr>
            <a:solidFill>
              <a:schemeClr val="accent3"/>
            </a:solidFill>
            <a:ln>
              <a:noFill/>
            </a:ln>
            <a:effectLst/>
          </c:spPr>
          <c:invertIfNegative val="0"/>
          <c:cat>
            <c:strRef>
              <c:f>Sheet1!$C$33:$D$33</c:f>
              <c:strCache>
                <c:ptCount val="2"/>
                <c:pt idx="0">
                  <c:v>ACSF</c:v>
                </c:pt>
                <c:pt idx="1">
                  <c:v>NB</c:v>
                </c:pt>
              </c:strCache>
            </c:strRef>
          </c:cat>
          <c:val>
            <c:numRef>
              <c:f>Sheet1!$C$35:$D$35</c:f>
              <c:numCache>
                <c:formatCode>General</c:formatCode>
                <c:ptCount val="2"/>
                <c:pt idx="0">
                  <c:v>85.75</c:v>
                </c:pt>
                <c:pt idx="1">
                  <c:v>701.25</c:v>
                </c:pt>
              </c:numCache>
            </c:numRef>
          </c:val>
          <c:extLst>
            <c:ext xmlns:c16="http://schemas.microsoft.com/office/drawing/2014/chart" uri="{C3380CC4-5D6E-409C-BE32-E72D297353CC}">
              <c16:uniqueId val="{00000001-187F-5A4D-83BE-CA1492BF742A}"/>
            </c:ext>
          </c:extLst>
        </c:ser>
        <c:dLbls>
          <c:showLegendKey val="0"/>
          <c:showVal val="0"/>
          <c:showCatName val="0"/>
          <c:showSerName val="0"/>
          <c:showPercent val="0"/>
          <c:showBubbleSize val="0"/>
        </c:dLbls>
        <c:gapWidth val="329"/>
        <c:axId val="253447823"/>
        <c:axId val="254785423"/>
      </c:barChart>
      <c:catAx>
        <c:axId val="25344782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cap="none" spc="0" normalizeH="0" baseline="0">
                <a:solidFill>
                  <a:schemeClr val="tx1"/>
                </a:solidFill>
                <a:latin typeface="+mn-lt"/>
                <a:ea typeface="+mn-ea"/>
                <a:cs typeface="+mn-cs"/>
              </a:defRPr>
            </a:pPr>
            <a:endParaRPr lang="en-US"/>
          </a:p>
        </c:txPr>
        <c:crossAx val="254785423"/>
        <c:crosses val="autoZero"/>
        <c:auto val="1"/>
        <c:lblAlgn val="ctr"/>
        <c:lblOffset val="100"/>
        <c:noMultiLvlLbl val="0"/>
      </c:catAx>
      <c:valAx>
        <c:axId val="254785423"/>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900" b="0" i="0" u="none" strike="noStrike" kern="1200" cap="all" baseline="0">
                    <a:solidFill>
                      <a:schemeClr val="tx1"/>
                    </a:solidFill>
                    <a:latin typeface="+mn-lt"/>
                    <a:ea typeface="+mn-ea"/>
                    <a:cs typeface="+mn-cs"/>
                  </a:defRPr>
                </a:pPr>
                <a:r>
                  <a:rPr lang="en-US">
                    <a:solidFill>
                      <a:schemeClr val="tx1"/>
                    </a:solidFill>
                  </a:rPr>
                  <a:t>Total spike count</a:t>
                </a:r>
              </a:p>
            </c:rich>
          </c:tx>
          <c:overlay val="0"/>
          <c:spPr>
            <a:noFill/>
            <a:ln>
              <a:noFill/>
            </a:ln>
            <a:effectLst/>
          </c:spPr>
          <c:txPr>
            <a:bodyPr rot="-5400000" spcFirstLastPara="1" vertOverflow="ellipsis" vert="horz" wrap="square" anchor="ctr" anchorCtr="1"/>
            <a:lstStyle/>
            <a:p>
              <a:pPr>
                <a:defRPr sz="900" b="0" i="0" u="none" strike="noStrike" kern="1200" cap="all" baseline="0">
                  <a:solidFill>
                    <a:schemeClr val="tx1"/>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53447823"/>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tx1"/>
      </a:solid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000" b="0" i="0" u="none" strike="noStrike" kern="1200" cap="none" spc="0" normalizeH="0" baseline="0">
                <a:solidFill>
                  <a:schemeClr val="tx1"/>
                </a:solidFill>
                <a:latin typeface="+mj-lt"/>
                <a:ea typeface="+mj-ea"/>
                <a:cs typeface="+mj-cs"/>
              </a:defRPr>
            </a:pPr>
            <a:r>
              <a:rPr lang="en-US">
                <a:solidFill>
                  <a:schemeClr val="tx1"/>
                </a:solidFill>
              </a:rPr>
              <a:t>Total bursts</a:t>
            </a:r>
          </a:p>
        </c:rich>
      </c:tx>
      <c:overlay val="0"/>
      <c:spPr>
        <a:noFill/>
        <a:ln>
          <a:noFill/>
        </a:ln>
        <a:effectLst/>
      </c:spPr>
      <c:txPr>
        <a:bodyPr rot="0" spcFirstLastPara="1" vertOverflow="ellipsis" vert="horz" wrap="square" anchor="ctr" anchorCtr="1"/>
        <a:lstStyle/>
        <a:p>
          <a:pPr>
            <a:defRPr sz="2000" b="0" i="0" u="none" strike="noStrike" kern="1200" cap="none" spc="0" normalizeH="0" baseline="0">
              <a:solidFill>
                <a:schemeClr val="tx1"/>
              </a:solidFill>
              <a:latin typeface="+mj-lt"/>
              <a:ea typeface="+mj-ea"/>
              <a:cs typeface="+mj-cs"/>
            </a:defRPr>
          </a:pPr>
          <a:endParaRPr lang="en-US"/>
        </a:p>
      </c:txPr>
    </c:title>
    <c:autoTitleDeleted val="0"/>
    <c:plotArea>
      <c:layout/>
      <c:barChart>
        <c:barDir val="col"/>
        <c:grouping val="clustered"/>
        <c:varyColors val="0"/>
        <c:ser>
          <c:idx val="0"/>
          <c:order val="0"/>
          <c:tx>
            <c:strRef>
              <c:f>Sheet1!$B$41</c:f>
              <c:strCache>
                <c:ptCount val="1"/>
                <c:pt idx="0">
                  <c:v>AST23</c:v>
                </c:pt>
              </c:strCache>
            </c:strRef>
          </c:tx>
          <c:spPr>
            <a:solidFill>
              <a:schemeClr val="tx1"/>
            </a:solidFill>
            <a:ln>
              <a:noFill/>
            </a:ln>
            <a:effectLst/>
          </c:spPr>
          <c:invertIfNegative val="0"/>
          <c:cat>
            <c:strRef>
              <c:f>Sheet1!$C$40:$D$40</c:f>
              <c:strCache>
                <c:ptCount val="2"/>
                <c:pt idx="0">
                  <c:v>ACSF</c:v>
                </c:pt>
                <c:pt idx="1">
                  <c:v>NB</c:v>
                </c:pt>
              </c:strCache>
            </c:strRef>
          </c:cat>
          <c:val>
            <c:numRef>
              <c:f>Sheet1!$C$41:$D$41</c:f>
              <c:numCache>
                <c:formatCode>General</c:formatCode>
                <c:ptCount val="2"/>
                <c:pt idx="0">
                  <c:v>0</c:v>
                </c:pt>
                <c:pt idx="1">
                  <c:v>30.333333</c:v>
                </c:pt>
              </c:numCache>
            </c:numRef>
          </c:val>
          <c:extLst>
            <c:ext xmlns:c16="http://schemas.microsoft.com/office/drawing/2014/chart" uri="{C3380CC4-5D6E-409C-BE32-E72D297353CC}">
              <c16:uniqueId val="{00000000-5362-0241-B479-A314B9CF4F2D}"/>
            </c:ext>
          </c:extLst>
        </c:ser>
        <c:ser>
          <c:idx val="1"/>
          <c:order val="1"/>
          <c:tx>
            <c:strRef>
              <c:f>Sheet1!$B$42</c:f>
              <c:strCache>
                <c:ptCount val="1"/>
                <c:pt idx="0">
                  <c:v>AIW</c:v>
                </c:pt>
              </c:strCache>
            </c:strRef>
          </c:tx>
          <c:spPr>
            <a:solidFill>
              <a:schemeClr val="accent3"/>
            </a:solidFill>
            <a:ln>
              <a:noFill/>
            </a:ln>
            <a:effectLst/>
          </c:spPr>
          <c:invertIfNegative val="0"/>
          <c:cat>
            <c:strRef>
              <c:f>Sheet1!$C$40:$D$40</c:f>
              <c:strCache>
                <c:ptCount val="2"/>
                <c:pt idx="0">
                  <c:v>ACSF</c:v>
                </c:pt>
                <c:pt idx="1">
                  <c:v>NB</c:v>
                </c:pt>
              </c:strCache>
            </c:strRef>
          </c:cat>
          <c:val>
            <c:numRef>
              <c:f>Sheet1!$C$42:$D$42</c:f>
              <c:numCache>
                <c:formatCode>General</c:formatCode>
                <c:ptCount val="2"/>
                <c:pt idx="0">
                  <c:v>0.25</c:v>
                </c:pt>
                <c:pt idx="1">
                  <c:v>11.75</c:v>
                </c:pt>
              </c:numCache>
            </c:numRef>
          </c:val>
          <c:extLst>
            <c:ext xmlns:c16="http://schemas.microsoft.com/office/drawing/2014/chart" uri="{C3380CC4-5D6E-409C-BE32-E72D297353CC}">
              <c16:uniqueId val="{00000001-5362-0241-B479-A314B9CF4F2D}"/>
            </c:ext>
          </c:extLst>
        </c:ser>
        <c:dLbls>
          <c:showLegendKey val="0"/>
          <c:showVal val="0"/>
          <c:showCatName val="0"/>
          <c:showSerName val="0"/>
          <c:showPercent val="0"/>
          <c:showBubbleSize val="0"/>
        </c:dLbls>
        <c:gapWidth val="329"/>
        <c:axId val="259207663"/>
        <c:axId val="259449391"/>
      </c:barChart>
      <c:catAx>
        <c:axId val="25920766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cap="none" spc="0" normalizeH="0" baseline="0">
                <a:solidFill>
                  <a:schemeClr val="tx1"/>
                </a:solidFill>
                <a:latin typeface="+mn-lt"/>
                <a:ea typeface="+mn-ea"/>
                <a:cs typeface="+mn-cs"/>
              </a:defRPr>
            </a:pPr>
            <a:endParaRPr lang="en-US"/>
          </a:p>
        </c:txPr>
        <c:crossAx val="259449391"/>
        <c:crosses val="autoZero"/>
        <c:auto val="1"/>
        <c:lblAlgn val="ctr"/>
        <c:lblOffset val="100"/>
        <c:noMultiLvlLbl val="0"/>
      </c:catAx>
      <c:valAx>
        <c:axId val="259449391"/>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900" b="0" i="0" u="none" strike="noStrike" kern="1200" cap="all" baseline="0">
                    <a:solidFill>
                      <a:schemeClr val="tx1"/>
                    </a:solidFill>
                    <a:latin typeface="+mn-lt"/>
                    <a:ea typeface="+mn-ea"/>
                    <a:cs typeface="+mn-cs"/>
                  </a:defRPr>
                </a:pPr>
                <a:r>
                  <a:rPr lang="en-US">
                    <a:solidFill>
                      <a:schemeClr val="tx1"/>
                    </a:solidFill>
                  </a:rPr>
                  <a:t>Total</a:t>
                </a:r>
                <a:r>
                  <a:rPr lang="en-US" baseline="0">
                    <a:solidFill>
                      <a:schemeClr val="tx1"/>
                    </a:solidFill>
                  </a:rPr>
                  <a:t> burst count</a:t>
                </a:r>
                <a:endParaRPr lang="en-US">
                  <a:solidFill>
                    <a:schemeClr val="tx1"/>
                  </a:solidFill>
                </a:endParaRPr>
              </a:p>
            </c:rich>
          </c:tx>
          <c:overlay val="0"/>
          <c:spPr>
            <a:noFill/>
            <a:ln>
              <a:noFill/>
            </a:ln>
            <a:effectLst/>
          </c:spPr>
          <c:txPr>
            <a:bodyPr rot="-5400000" spcFirstLastPara="1" vertOverflow="ellipsis" vert="horz" wrap="square" anchor="ctr" anchorCtr="1"/>
            <a:lstStyle/>
            <a:p>
              <a:pPr>
                <a:defRPr sz="900" b="0" i="0" u="none" strike="noStrike" kern="1200" cap="all" baseline="0">
                  <a:solidFill>
                    <a:schemeClr val="tx1"/>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59207663"/>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tx1"/>
      </a:solid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 Active Wells</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tx>
            <c:strRef>
              <c:f>Sheet1!$C$67</c:f>
              <c:strCache>
                <c:ptCount val="1"/>
                <c:pt idx="0">
                  <c:v>Media</c:v>
                </c:pt>
              </c:strCache>
            </c:strRef>
          </c:tx>
          <c:spPr>
            <a:ln w="19050" cap="rnd">
              <a:solidFill>
                <a:schemeClr val="tx1"/>
              </a:solidFill>
              <a:round/>
            </a:ln>
            <a:effectLst/>
          </c:spPr>
          <c:marker>
            <c:symbol val="circle"/>
            <c:size val="5"/>
            <c:spPr>
              <a:solidFill>
                <a:schemeClr val="tx1"/>
              </a:solidFill>
              <a:ln w="9525">
                <a:solidFill>
                  <a:schemeClr val="tx1"/>
                </a:solidFill>
              </a:ln>
              <a:effectLst/>
            </c:spPr>
          </c:marker>
          <c:xVal>
            <c:numRef>
              <c:f>Sheet1!$B$68:$B$74</c:f>
              <c:numCache>
                <c:formatCode>General</c:formatCode>
                <c:ptCount val="7"/>
                <c:pt idx="0">
                  <c:v>1</c:v>
                </c:pt>
                <c:pt idx="1">
                  <c:v>2</c:v>
                </c:pt>
                <c:pt idx="2">
                  <c:v>3</c:v>
                </c:pt>
                <c:pt idx="3">
                  <c:v>4</c:v>
                </c:pt>
                <c:pt idx="4">
                  <c:v>5</c:v>
                </c:pt>
                <c:pt idx="5">
                  <c:v>6</c:v>
                </c:pt>
                <c:pt idx="6">
                  <c:v>7</c:v>
                </c:pt>
              </c:numCache>
            </c:numRef>
          </c:xVal>
          <c:yVal>
            <c:numRef>
              <c:f>Sheet1!$C$68:$C$74</c:f>
              <c:numCache>
                <c:formatCode>General</c:formatCode>
                <c:ptCount val="7"/>
                <c:pt idx="0">
                  <c:v>52.777777777777779</c:v>
                </c:pt>
                <c:pt idx="1">
                  <c:v>48.648648648648653</c:v>
                </c:pt>
                <c:pt idx="2">
                  <c:v>63.888888888888886</c:v>
                </c:pt>
                <c:pt idx="3">
                  <c:v>44.444444444444443</c:v>
                </c:pt>
                <c:pt idx="4">
                  <c:v>81.25</c:v>
                </c:pt>
                <c:pt idx="5">
                  <c:v>80</c:v>
                </c:pt>
                <c:pt idx="6">
                  <c:v>72.41379310344827</c:v>
                </c:pt>
              </c:numCache>
            </c:numRef>
          </c:yVal>
          <c:smooth val="0"/>
          <c:extLst>
            <c:ext xmlns:c16="http://schemas.microsoft.com/office/drawing/2014/chart" uri="{C3380CC4-5D6E-409C-BE32-E72D297353CC}">
              <c16:uniqueId val="{00000000-A2DE-7341-81DB-B1440D24C314}"/>
            </c:ext>
          </c:extLst>
        </c:ser>
        <c:ser>
          <c:idx val="1"/>
          <c:order val="1"/>
          <c:tx>
            <c:strRef>
              <c:f>Sheet1!$D$67</c:f>
              <c:strCache>
                <c:ptCount val="1"/>
                <c:pt idx="0">
                  <c:v>ACSF</c:v>
                </c:pt>
              </c:strCache>
            </c:strRef>
          </c:tx>
          <c:spPr>
            <a:ln w="19050" cap="rnd">
              <a:solidFill>
                <a:schemeClr val="accent3"/>
              </a:solidFill>
              <a:round/>
            </a:ln>
            <a:effectLst/>
          </c:spPr>
          <c:marker>
            <c:symbol val="circle"/>
            <c:size val="5"/>
            <c:spPr>
              <a:solidFill>
                <a:schemeClr val="accent3"/>
              </a:solidFill>
              <a:ln w="9525">
                <a:solidFill>
                  <a:schemeClr val="accent3"/>
                </a:solidFill>
              </a:ln>
              <a:effectLst/>
            </c:spPr>
          </c:marker>
          <c:xVal>
            <c:numRef>
              <c:f>Sheet1!$B$68:$B$74</c:f>
              <c:numCache>
                <c:formatCode>General</c:formatCode>
                <c:ptCount val="7"/>
                <c:pt idx="0">
                  <c:v>1</c:v>
                </c:pt>
                <c:pt idx="1">
                  <c:v>2</c:v>
                </c:pt>
                <c:pt idx="2">
                  <c:v>3</c:v>
                </c:pt>
                <c:pt idx="3">
                  <c:v>4</c:v>
                </c:pt>
                <c:pt idx="4">
                  <c:v>5</c:v>
                </c:pt>
                <c:pt idx="5">
                  <c:v>6</c:v>
                </c:pt>
                <c:pt idx="6">
                  <c:v>7</c:v>
                </c:pt>
              </c:numCache>
            </c:numRef>
          </c:xVal>
          <c:yVal>
            <c:numRef>
              <c:f>Sheet1!$D$68:$D$74</c:f>
              <c:numCache>
                <c:formatCode>General</c:formatCode>
                <c:ptCount val="7"/>
                <c:pt idx="3">
                  <c:v>82.35294117647058</c:v>
                </c:pt>
                <c:pt idx="4">
                  <c:v>83.399999999999991</c:v>
                </c:pt>
                <c:pt idx="5">
                  <c:v>86.206896551724128</c:v>
                </c:pt>
                <c:pt idx="6">
                  <c:v>75.862068965517238</c:v>
                </c:pt>
              </c:numCache>
            </c:numRef>
          </c:yVal>
          <c:smooth val="0"/>
          <c:extLst>
            <c:ext xmlns:c16="http://schemas.microsoft.com/office/drawing/2014/chart" uri="{C3380CC4-5D6E-409C-BE32-E72D297353CC}">
              <c16:uniqueId val="{00000001-A2DE-7341-81DB-B1440D24C314}"/>
            </c:ext>
          </c:extLst>
        </c:ser>
        <c:dLbls>
          <c:showLegendKey val="0"/>
          <c:showVal val="0"/>
          <c:showCatName val="0"/>
          <c:showSerName val="0"/>
          <c:showPercent val="0"/>
          <c:showBubbleSize val="0"/>
        </c:dLbls>
        <c:axId val="501959103"/>
        <c:axId val="546266767"/>
      </c:scatterChart>
      <c:valAx>
        <c:axId val="501959103"/>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Days</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46266767"/>
        <c:crosses val="autoZero"/>
        <c:crossBetween val="midCat"/>
      </c:valAx>
      <c:valAx>
        <c:axId val="546266767"/>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a:t>
                </a:r>
                <a:r>
                  <a:rPr lang="en-US" baseline="0"/>
                  <a:t> Actiive Wells</a:t>
                </a:r>
                <a:endParaRPr 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01959103"/>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Total</a:t>
            </a:r>
            <a:r>
              <a:rPr lang="en-US" baseline="0"/>
              <a:t> Number of Spikes</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tx>
            <c:strRef>
              <c:f>Sheet1!$R$65</c:f>
              <c:strCache>
                <c:ptCount val="1"/>
                <c:pt idx="0">
                  <c:v>Media</c:v>
                </c:pt>
              </c:strCache>
            </c:strRef>
          </c:tx>
          <c:spPr>
            <a:ln w="19050" cap="rnd">
              <a:solidFill>
                <a:schemeClr val="tx1"/>
              </a:solidFill>
              <a:round/>
            </a:ln>
            <a:effectLst/>
          </c:spPr>
          <c:marker>
            <c:symbol val="circle"/>
            <c:size val="5"/>
            <c:spPr>
              <a:solidFill>
                <a:schemeClr val="tx1"/>
              </a:solidFill>
              <a:ln w="9525">
                <a:solidFill>
                  <a:schemeClr val="tx1"/>
                </a:solidFill>
              </a:ln>
              <a:effectLst/>
            </c:spPr>
          </c:marker>
          <c:errBars>
            <c:errDir val="y"/>
            <c:errBarType val="both"/>
            <c:errValType val="cust"/>
            <c:noEndCap val="0"/>
            <c:plus>
              <c:numRef>
                <c:f>(Sheet1!$Q$61:$T$61,Sheet1!$V$61:$W$61,Sheet1!$Y$61)</c:f>
                <c:numCache>
                  <c:formatCode>General</c:formatCode>
                  <c:ptCount val="7"/>
                  <c:pt idx="0">
                    <c:v>350.55371580386446</c:v>
                  </c:pt>
                  <c:pt idx="1">
                    <c:v>233.07262746449362</c:v>
                  </c:pt>
                  <c:pt idx="2">
                    <c:v>281.52068704306902</c:v>
                  </c:pt>
                  <c:pt idx="3">
                    <c:v>107.30054170413121</c:v>
                  </c:pt>
                  <c:pt idx="4">
                    <c:v>237.63177235119304</c:v>
                  </c:pt>
                  <c:pt idx="5">
                    <c:v>617.30455578454314</c:v>
                  </c:pt>
                  <c:pt idx="6">
                    <c:v>773.98085953550446</c:v>
                  </c:pt>
                </c:numCache>
              </c:numRef>
            </c:plus>
            <c:minus>
              <c:numRef>
                <c:f>(Sheet1!$Q$61:$T$61,Sheet1!$V$61:$W$61,Sheet1!$Y$61)</c:f>
                <c:numCache>
                  <c:formatCode>General</c:formatCode>
                  <c:ptCount val="7"/>
                  <c:pt idx="0">
                    <c:v>350.55371580386446</c:v>
                  </c:pt>
                  <c:pt idx="1">
                    <c:v>233.07262746449362</c:v>
                  </c:pt>
                  <c:pt idx="2">
                    <c:v>281.52068704306902</c:v>
                  </c:pt>
                  <c:pt idx="3">
                    <c:v>107.30054170413121</c:v>
                  </c:pt>
                  <c:pt idx="4">
                    <c:v>237.63177235119304</c:v>
                  </c:pt>
                  <c:pt idx="5">
                    <c:v>617.30455578454314</c:v>
                  </c:pt>
                  <c:pt idx="6">
                    <c:v>773.98085953550446</c:v>
                  </c:pt>
                </c:numCache>
              </c:numRef>
            </c:minus>
            <c:spPr>
              <a:noFill/>
              <a:ln w="9525" cap="flat" cmpd="sng" algn="ctr">
                <a:solidFill>
                  <a:schemeClr val="tx1">
                    <a:lumMod val="65000"/>
                    <a:lumOff val="35000"/>
                  </a:schemeClr>
                </a:solidFill>
                <a:round/>
              </a:ln>
              <a:effectLst/>
            </c:spPr>
          </c:errBars>
          <c:xVal>
            <c:numRef>
              <c:f>Sheet1!$Q$66:$Q$72</c:f>
              <c:numCache>
                <c:formatCode>General</c:formatCode>
                <c:ptCount val="7"/>
                <c:pt idx="0">
                  <c:v>1</c:v>
                </c:pt>
                <c:pt idx="1">
                  <c:v>2</c:v>
                </c:pt>
                <c:pt idx="2">
                  <c:v>3</c:v>
                </c:pt>
                <c:pt idx="3">
                  <c:v>4</c:v>
                </c:pt>
                <c:pt idx="4">
                  <c:v>5</c:v>
                </c:pt>
                <c:pt idx="5">
                  <c:v>6</c:v>
                </c:pt>
                <c:pt idx="6">
                  <c:v>7</c:v>
                </c:pt>
              </c:numCache>
            </c:numRef>
          </c:xVal>
          <c:yVal>
            <c:numRef>
              <c:f>Sheet1!$R$66:$R$72</c:f>
              <c:numCache>
                <c:formatCode>General</c:formatCode>
                <c:ptCount val="7"/>
                <c:pt idx="0">
                  <c:v>994.09090909090912</c:v>
                </c:pt>
                <c:pt idx="1">
                  <c:v>574.26282051282055</c:v>
                </c:pt>
                <c:pt idx="2">
                  <c:v>947.25378787878776</c:v>
                </c:pt>
                <c:pt idx="3">
                  <c:v>489.3650793650794</c:v>
                </c:pt>
                <c:pt idx="4">
                  <c:v>972.35119047619037</c:v>
                </c:pt>
                <c:pt idx="5">
                  <c:v>1760.0833333333333</c:v>
                </c:pt>
                <c:pt idx="6">
                  <c:v>1424.1181818181817</c:v>
                </c:pt>
              </c:numCache>
            </c:numRef>
          </c:yVal>
          <c:smooth val="0"/>
          <c:extLst>
            <c:ext xmlns:c16="http://schemas.microsoft.com/office/drawing/2014/chart" uri="{C3380CC4-5D6E-409C-BE32-E72D297353CC}">
              <c16:uniqueId val="{00000000-02C4-3848-9DF0-8EC4F4529C19}"/>
            </c:ext>
          </c:extLst>
        </c:ser>
        <c:ser>
          <c:idx val="1"/>
          <c:order val="1"/>
          <c:tx>
            <c:strRef>
              <c:f>Sheet1!$S$65</c:f>
              <c:strCache>
                <c:ptCount val="1"/>
                <c:pt idx="0">
                  <c:v>ACSF</c:v>
                </c:pt>
              </c:strCache>
            </c:strRef>
          </c:tx>
          <c:spPr>
            <a:ln w="19050" cap="rnd">
              <a:solidFill>
                <a:schemeClr val="accent3"/>
              </a:solidFill>
              <a:round/>
            </a:ln>
            <a:effectLst/>
          </c:spPr>
          <c:marker>
            <c:symbol val="circle"/>
            <c:size val="5"/>
            <c:spPr>
              <a:solidFill>
                <a:schemeClr val="accent3"/>
              </a:solidFill>
              <a:ln w="9525">
                <a:noFill/>
              </a:ln>
              <a:effectLst/>
            </c:spPr>
          </c:marker>
          <c:errBars>
            <c:errDir val="y"/>
            <c:errBarType val="both"/>
            <c:errValType val="cust"/>
            <c:noEndCap val="0"/>
            <c:plus>
              <c:numRef>
                <c:f>(Sheet1!$V$67:$V$69,Sheet1!$U$61,Sheet1!$V$65,Sheet1!$X$61,Sheet1!$Z$61)</c:f>
                <c:numCache>
                  <c:formatCode>General</c:formatCode>
                  <c:ptCount val="7"/>
                  <c:pt idx="0">
                    <c:v>0</c:v>
                  </c:pt>
                  <c:pt idx="1">
                    <c:v>0</c:v>
                  </c:pt>
                  <c:pt idx="2">
                    <c:v>0</c:v>
                  </c:pt>
                  <c:pt idx="3">
                    <c:v>627.17991127683729</c:v>
                  </c:pt>
                  <c:pt idx="4">
                    <c:v>302.10000000000002</c:v>
                  </c:pt>
                  <c:pt idx="5">
                    <c:v>312.71486004929818</c:v>
                  </c:pt>
                  <c:pt idx="6">
                    <c:v>850.55238157195072</c:v>
                  </c:pt>
                </c:numCache>
              </c:numRef>
            </c:plus>
            <c:minus>
              <c:numRef>
                <c:f>(Sheet1!$V$67:$V$69,Sheet1!$U$61,Sheet1!$V$65,Sheet1!$X$61,Sheet1!$Z$61)</c:f>
                <c:numCache>
                  <c:formatCode>General</c:formatCode>
                  <c:ptCount val="7"/>
                  <c:pt idx="0">
                    <c:v>0</c:v>
                  </c:pt>
                  <c:pt idx="1">
                    <c:v>0</c:v>
                  </c:pt>
                  <c:pt idx="2">
                    <c:v>0</c:v>
                  </c:pt>
                  <c:pt idx="3">
                    <c:v>627.17991127683729</c:v>
                  </c:pt>
                  <c:pt idx="4">
                    <c:v>302.10000000000002</c:v>
                  </c:pt>
                  <c:pt idx="5">
                    <c:v>312.71486004929818</c:v>
                  </c:pt>
                  <c:pt idx="6">
                    <c:v>850.55238157195072</c:v>
                  </c:pt>
                </c:numCache>
              </c:numRef>
            </c:minus>
            <c:spPr>
              <a:noFill/>
              <a:ln w="9525" cap="flat" cmpd="sng" algn="ctr">
                <a:solidFill>
                  <a:schemeClr val="tx1">
                    <a:lumMod val="65000"/>
                    <a:lumOff val="35000"/>
                  </a:schemeClr>
                </a:solidFill>
                <a:round/>
              </a:ln>
              <a:effectLst/>
            </c:spPr>
          </c:errBars>
          <c:xVal>
            <c:numRef>
              <c:f>Sheet1!$Q$66:$Q$72</c:f>
              <c:numCache>
                <c:formatCode>General</c:formatCode>
                <c:ptCount val="7"/>
                <c:pt idx="0">
                  <c:v>1</c:v>
                </c:pt>
                <c:pt idx="1">
                  <c:v>2</c:v>
                </c:pt>
                <c:pt idx="2">
                  <c:v>3</c:v>
                </c:pt>
                <c:pt idx="3">
                  <c:v>4</c:v>
                </c:pt>
                <c:pt idx="4">
                  <c:v>5</c:v>
                </c:pt>
                <c:pt idx="5">
                  <c:v>6</c:v>
                </c:pt>
                <c:pt idx="6">
                  <c:v>7</c:v>
                </c:pt>
              </c:numCache>
            </c:numRef>
          </c:xVal>
          <c:yVal>
            <c:numRef>
              <c:f>Sheet1!$S$66:$S$72</c:f>
              <c:numCache>
                <c:formatCode>General</c:formatCode>
                <c:ptCount val="7"/>
                <c:pt idx="3">
                  <c:v>1719.4479166666667</c:v>
                </c:pt>
                <c:pt idx="4">
                  <c:v>1012</c:v>
                </c:pt>
                <c:pt idx="5">
                  <c:v>1505.6987179487178</c:v>
                </c:pt>
                <c:pt idx="6">
                  <c:v>1927.0333333333333</c:v>
                </c:pt>
              </c:numCache>
            </c:numRef>
          </c:yVal>
          <c:smooth val="0"/>
          <c:extLst>
            <c:ext xmlns:c16="http://schemas.microsoft.com/office/drawing/2014/chart" uri="{C3380CC4-5D6E-409C-BE32-E72D297353CC}">
              <c16:uniqueId val="{00000001-02C4-3848-9DF0-8EC4F4529C19}"/>
            </c:ext>
          </c:extLst>
        </c:ser>
        <c:dLbls>
          <c:showLegendKey val="0"/>
          <c:showVal val="0"/>
          <c:showCatName val="0"/>
          <c:showSerName val="0"/>
          <c:showPercent val="0"/>
          <c:showBubbleSize val="0"/>
        </c:dLbls>
        <c:axId val="550802063"/>
        <c:axId val="501675631"/>
      </c:scatterChart>
      <c:valAx>
        <c:axId val="550802063"/>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Day</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01675631"/>
        <c:crosses val="autoZero"/>
        <c:crossBetween val="midCat"/>
      </c:valAx>
      <c:valAx>
        <c:axId val="501675631"/>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Number of spikes</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50802063"/>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Mean firing rate</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tx>
            <c:strRef>
              <c:f>Sheet1!$AF$63</c:f>
              <c:strCache>
                <c:ptCount val="1"/>
                <c:pt idx="0">
                  <c:v>Media</c:v>
                </c:pt>
              </c:strCache>
            </c:strRef>
          </c:tx>
          <c:spPr>
            <a:ln w="19050" cap="rnd">
              <a:solidFill>
                <a:schemeClr val="tx1"/>
              </a:solidFill>
              <a:round/>
            </a:ln>
            <a:effectLst/>
          </c:spPr>
          <c:marker>
            <c:symbol val="circle"/>
            <c:size val="5"/>
            <c:spPr>
              <a:solidFill>
                <a:schemeClr val="tx1"/>
              </a:solidFill>
              <a:ln w="9525">
                <a:solidFill>
                  <a:schemeClr val="tx1"/>
                </a:solidFill>
              </a:ln>
              <a:effectLst/>
            </c:spPr>
          </c:marker>
          <c:errBars>
            <c:errDir val="y"/>
            <c:errBarType val="both"/>
            <c:errValType val="cust"/>
            <c:noEndCap val="0"/>
            <c:plus>
              <c:numRef>
                <c:f>(Sheet1!$AE$60:$AH$60,Sheet1!$AJ$60:$AK$60,Sheet1!$AM$60)</c:f>
                <c:numCache>
                  <c:formatCode>General</c:formatCode>
                  <c:ptCount val="7"/>
                  <c:pt idx="0">
                    <c:v>3.5593393183300411E-2</c:v>
                  </c:pt>
                  <c:pt idx="1">
                    <c:v>2.1482742649393979E-2</c:v>
                  </c:pt>
                  <c:pt idx="2">
                    <c:v>2.8416173150804788E-2</c:v>
                  </c:pt>
                  <c:pt idx="3">
                    <c:v>1.0540044644463878E-2</c:v>
                  </c:pt>
                  <c:pt idx="4">
                    <c:v>2.4318096268856264E-2</c:v>
                  </c:pt>
                  <c:pt idx="5">
                    <c:v>5.1569814540897208E-2</c:v>
                  </c:pt>
                  <c:pt idx="6">
                    <c:v>7.104671124476207E-2</c:v>
                  </c:pt>
                </c:numCache>
              </c:numRef>
            </c:plus>
            <c:minus>
              <c:numRef>
                <c:f>(Sheet1!$AE$60:$AH$60,Sheet1!$AJ$60:$AK$60,Sheet1!$AM$60)</c:f>
                <c:numCache>
                  <c:formatCode>General</c:formatCode>
                  <c:ptCount val="7"/>
                  <c:pt idx="0">
                    <c:v>3.5593393183300411E-2</c:v>
                  </c:pt>
                  <c:pt idx="1">
                    <c:v>2.1482742649393979E-2</c:v>
                  </c:pt>
                  <c:pt idx="2">
                    <c:v>2.8416173150804788E-2</c:v>
                  </c:pt>
                  <c:pt idx="3">
                    <c:v>1.0540044644463878E-2</c:v>
                  </c:pt>
                  <c:pt idx="4">
                    <c:v>2.4318096268856264E-2</c:v>
                  </c:pt>
                  <c:pt idx="5">
                    <c:v>5.1569814540897208E-2</c:v>
                  </c:pt>
                  <c:pt idx="6">
                    <c:v>7.104671124476207E-2</c:v>
                  </c:pt>
                </c:numCache>
              </c:numRef>
            </c:minus>
            <c:spPr>
              <a:noFill/>
              <a:ln w="9525" cap="flat" cmpd="sng" algn="ctr">
                <a:solidFill>
                  <a:schemeClr val="tx1">
                    <a:lumMod val="65000"/>
                    <a:lumOff val="35000"/>
                  </a:schemeClr>
                </a:solidFill>
                <a:round/>
              </a:ln>
              <a:effectLst/>
            </c:spPr>
          </c:errBars>
          <c:xVal>
            <c:numRef>
              <c:f>Sheet1!$AE$64:$AE$70</c:f>
              <c:numCache>
                <c:formatCode>General</c:formatCode>
                <c:ptCount val="7"/>
                <c:pt idx="0">
                  <c:v>1</c:v>
                </c:pt>
                <c:pt idx="1">
                  <c:v>2</c:v>
                </c:pt>
                <c:pt idx="2">
                  <c:v>3</c:v>
                </c:pt>
                <c:pt idx="3">
                  <c:v>4</c:v>
                </c:pt>
                <c:pt idx="4">
                  <c:v>5</c:v>
                </c:pt>
                <c:pt idx="5">
                  <c:v>6</c:v>
                </c:pt>
                <c:pt idx="6">
                  <c:v>7</c:v>
                </c:pt>
              </c:numCache>
            </c:numRef>
          </c:xVal>
          <c:yVal>
            <c:numRef>
              <c:f>Sheet1!$AF$64:$AF$70</c:f>
              <c:numCache>
                <c:formatCode>General</c:formatCode>
                <c:ptCount val="7"/>
                <c:pt idx="0">
                  <c:v>0.10022273295454545</c:v>
                </c:pt>
                <c:pt idx="1">
                  <c:v>5.5298416666666655E-2</c:v>
                </c:pt>
                <c:pt idx="2">
                  <c:v>9.5519863636363639E-2</c:v>
                </c:pt>
                <c:pt idx="3">
                  <c:v>4.8592841269841272E-2</c:v>
                </c:pt>
                <c:pt idx="4">
                  <c:v>0.10150369047619048</c:v>
                </c:pt>
                <c:pt idx="5">
                  <c:v>0.15966120833333333</c:v>
                </c:pt>
                <c:pt idx="6">
                  <c:v>0.13206404999999999</c:v>
                </c:pt>
              </c:numCache>
            </c:numRef>
          </c:yVal>
          <c:smooth val="0"/>
          <c:extLst>
            <c:ext xmlns:c16="http://schemas.microsoft.com/office/drawing/2014/chart" uri="{C3380CC4-5D6E-409C-BE32-E72D297353CC}">
              <c16:uniqueId val="{00000000-15CD-7E4D-B34B-7AE9F7AC1E04}"/>
            </c:ext>
          </c:extLst>
        </c:ser>
        <c:ser>
          <c:idx val="1"/>
          <c:order val="1"/>
          <c:tx>
            <c:strRef>
              <c:f>Sheet1!$AG$63</c:f>
              <c:strCache>
                <c:ptCount val="1"/>
                <c:pt idx="0">
                  <c:v>ACSF</c:v>
                </c:pt>
              </c:strCache>
            </c:strRef>
          </c:tx>
          <c:spPr>
            <a:ln w="19050" cap="rnd">
              <a:solidFill>
                <a:schemeClr val="accent3"/>
              </a:solidFill>
              <a:round/>
            </a:ln>
            <a:effectLst/>
          </c:spPr>
          <c:marker>
            <c:symbol val="circle"/>
            <c:size val="5"/>
            <c:spPr>
              <a:solidFill>
                <a:schemeClr val="accent3"/>
              </a:solidFill>
              <a:ln w="9525">
                <a:solidFill>
                  <a:schemeClr val="accent3"/>
                </a:solidFill>
              </a:ln>
              <a:effectLst/>
            </c:spPr>
          </c:marker>
          <c:errBars>
            <c:errDir val="y"/>
            <c:errBarType val="both"/>
            <c:errValType val="cust"/>
            <c:noEndCap val="0"/>
            <c:plus>
              <c:numRef>
                <c:f>(Sheet1!$AI$66:$AI$68,Sheet1!$AI$60,Sheet1!$AI$64,Sheet1!$AL$60,Sheet1!$AN$60)</c:f>
                <c:numCache>
                  <c:formatCode>General</c:formatCode>
                  <c:ptCount val="7"/>
                  <c:pt idx="0">
                    <c:v>0</c:v>
                  </c:pt>
                  <c:pt idx="1">
                    <c:v>0</c:v>
                  </c:pt>
                  <c:pt idx="2">
                    <c:v>0</c:v>
                  </c:pt>
                  <c:pt idx="3">
                    <c:v>5.8349965473619821E-2</c:v>
                  </c:pt>
                  <c:pt idx="4">
                    <c:v>0.06</c:v>
                  </c:pt>
                  <c:pt idx="5">
                    <c:v>3.0896743857526464E-2</c:v>
                  </c:pt>
                  <c:pt idx="6">
                    <c:v>7.375660149898014E-2</c:v>
                  </c:pt>
                </c:numCache>
              </c:numRef>
            </c:plus>
            <c:minus>
              <c:numRef>
                <c:f>(Sheet1!$AI$66:$AI$68,Sheet1!$AI$60,Sheet1!$AI$64,Sheet1!$AL$60,Sheet1!$AN$60)</c:f>
                <c:numCache>
                  <c:formatCode>General</c:formatCode>
                  <c:ptCount val="7"/>
                  <c:pt idx="0">
                    <c:v>0</c:v>
                  </c:pt>
                  <c:pt idx="1">
                    <c:v>0</c:v>
                  </c:pt>
                  <c:pt idx="2">
                    <c:v>0</c:v>
                  </c:pt>
                  <c:pt idx="3">
                    <c:v>5.8349965473619821E-2</c:v>
                  </c:pt>
                  <c:pt idx="4">
                    <c:v>0.06</c:v>
                  </c:pt>
                  <c:pt idx="5">
                    <c:v>3.0896743857526464E-2</c:v>
                  </c:pt>
                  <c:pt idx="6">
                    <c:v>7.375660149898014E-2</c:v>
                  </c:pt>
                </c:numCache>
              </c:numRef>
            </c:minus>
            <c:spPr>
              <a:noFill/>
              <a:ln w="9525" cap="flat" cmpd="sng" algn="ctr">
                <a:solidFill>
                  <a:schemeClr val="tx1">
                    <a:lumMod val="65000"/>
                    <a:lumOff val="35000"/>
                  </a:schemeClr>
                </a:solidFill>
                <a:round/>
              </a:ln>
              <a:effectLst/>
            </c:spPr>
          </c:errBars>
          <c:xVal>
            <c:numRef>
              <c:f>Sheet1!$AE$64:$AE$70</c:f>
              <c:numCache>
                <c:formatCode>General</c:formatCode>
                <c:ptCount val="7"/>
                <c:pt idx="0">
                  <c:v>1</c:v>
                </c:pt>
                <c:pt idx="1">
                  <c:v>2</c:v>
                </c:pt>
                <c:pt idx="2">
                  <c:v>3</c:v>
                </c:pt>
                <c:pt idx="3">
                  <c:v>4</c:v>
                </c:pt>
                <c:pt idx="4">
                  <c:v>5</c:v>
                </c:pt>
                <c:pt idx="5">
                  <c:v>6</c:v>
                </c:pt>
                <c:pt idx="6">
                  <c:v>7</c:v>
                </c:pt>
              </c:numCache>
            </c:numRef>
          </c:xVal>
          <c:yVal>
            <c:numRef>
              <c:f>Sheet1!$AG$64:$AG$70</c:f>
              <c:numCache>
                <c:formatCode>General</c:formatCode>
                <c:ptCount val="7"/>
                <c:pt idx="3">
                  <c:v>0.16413383333333334</c:v>
                </c:pt>
                <c:pt idx="4">
                  <c:v>0.17599999999999999</c:v>
                </c:pt>
                <c:pt idx="5">
                  <c:v>0.21199999999999999</c:v>
                </c:pt>
                <c:pt idx="6">
                  <c:v>0.169688325</c:v>
                </c:pt>
              </c:numCache>
            </c:numRef>
          </c:yVal>
          <c:smooth val="0"/>
          <c:extLst>
            <c:ext xmlns:c16="http://schemas.microsoft.com/office/drawing/2014/chart" uri="{C3380CC4-5D6E-409C-BE32-E72D297353CC}">
              <c16:uniqueId val="{00000001-15CD-7E4D-B34B-7AE9F7AC1E04}"/>
            </c:ext>
          </c:extLst>
        </c:ser>
        <c:dLbls>
          <c:showLegendKey val="0"/>
          <c:showVal val="0"/>
          <c:showCatName val="0"/>
          <c:showSerName val="0"/>
          <c:showPercent val="0"/>
          <c:showBubbleSize val="0"/>
        </c:dLbls>
        <c:axId val="467421151"/>
        <c:axId val="572344287"/>
      </c:scatterChart>
      <c:valAx>
        <c:axId val="467421151"/>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Days</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72344287"/>
        <c:crosses val="autoZero"/>
        <c:crossBetween val="midCat"/>
      </c:valAx>
      <c:valAx>
        <c:axId val="572344287"/>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Mean firing rate (spikes/sec) </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67421151"/>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Number of bursts</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tx>
            <c:strRef>
              <c:f>Sheet1!$AT$61</c:f>
              <c:strCache>
                <c:ptCount val="1"/>
                <c:pt idx="0">
                  <c:v>Media</c:v>
                </c:pt>
              </c:strCache>
            </c:strRef>
          </c:tx>
          <c:spPr>
            <a:ln w="19050" cap="rnd">
              <a:solidFill>
                <a:schemeClr val="tx1"/>
              </a:solidFill>
              <a:round/>
            </a:ln>
            <a:effectLst/>
          </c:spPr>
          <c:marker>
            <c:symbol val="circle"/>
            <c:size val="5"/>
            <c:spPr>
              <a:solidFill>
                <a:schemeClr val="tx1"/>
              </a:solidFill>
              <a:ln w="9525">
                <a:noFill/>
              </a:ln>
              <a:effectLst/>
            </c:spPr>
          </c:marker>
          <c:errBars>
            <c:errDir val="y"/>
            <c:errBarType val="both"/>
            <c:errValType val="cust"/>
            <c:noEndCap val="0"/>
            <c:plus>
              <c:numRef>
                <c:f>(Sheet1!$AS$60:$AV$60,Sheet1!$AX$60:$AY$60,Sheet1!$BA$60)</c:f>
                <c:numCache>
                  <c:formatCode>General</c:formatCode>
                  <c:ptCount val="7"/>
                  <c:pt idx="0">
                    <c:v>13.395331389969096</c:v>
                  </c:pt>
                  <c:pt idx="1">
                    <c:v>6.2979415348467853</c:v>
                  </c:pt>
                  <c:pt idx="2">
                    <c:v>5.5921101712793915</c:v>
                  </c:pt>
                  <c:pt idx="3">
                    <c:v>2.4763464351069029</c:v>
                  </c:pt>
                  <c:pt idx="4">
                    <c:v>9.4790956550648779</c:v>
                  </c:pt>
                  <c:pt idx="5">
                    <c:v>25.25858418200092</c:v>
                  </c:pt>
                  <c:pt idx="6">
                    <c:v>32.79306726689309</c:v>
                  </c:pt>
                </c:numCache>
              </c:numRef>
            </c:plus>
            <c:minus>
              <c:numRef>
                <c:f>(Sheet1!$AS$60:$AV$60,Sheet1!$AX$60:$AY$60,Sheet1!$BA$60)</c:f>
                <c:numCache>
                  <c:formatCode>General</c:formatCode>
                  <c:ptCount val="7"/>
                  <c:pt idx="0">
                    <c:v>13.395331389969096</c:v>
                  </c:pt>
                  <c:pt idx="1">
                    <c:v>6.2979415348467853</c:v>
                  </c:pt>
                  <c:pt idx="2">
                    <c:v>5.5921101712793915</c:v>
                  </c:pt>
                  <c:pt idx="3">
                    <c:v>2.4763464351069029</c:v>
                  </c:pt>
                  <c:pt idx="4">
                    <c:v>9.4790956550648779</c:v>
                  </c:pt>
                  <c:pt idx="5">
                    <c:v>25.25858418200092</c:v>
                  </c:pt>
                  <c:pt idx="6">
                    <c:v>32.79306726689309</c:v>
                  </c:pt>
                </c:numCache>
              </c:numRef>
            </c:minus>
            <c:spPr>
              <a:noFill/>
              <a:ln w="9525" cap="flat" cmpd="sng" algn="ctr">
                <a:solidFill>
                  <a:schemeClr val="tx1">
                    <a:lumMod val="65000"/>
                    <a:lumOff val="35000"/>
                  </a:schemeClr>
                </a:solidFill>
                <a:round/>
              </a:ln>
              <a:effectLst/>
            </c:spPr>
          </c:errBars>
          <c:xVal>
            <c:numRef>
              <c:f>Sheet1!$AS$62:$AS$68</c:f>
              <c:numCache>
                <c:formatCode>General</c:formatCode>
                <c:ptCount val="7"/>
                <c:pt idx="0">
                  <c:v>1</c:v>
                </c:pt>
                <c:pt idx="1">
                  <c:v>2</c:v>
                </c:pt>
                <c:pt idx="2">
                  <c:v>3</c:v>
                </c:pt>
                <c:pt idx="3">
                  <c:v>4</c:v>
                </c:pt>
                <c:pt idx="4">
                  <c:v>5</c:v>
                </c:pt>
                <c:pt idx="5">
                  <c:v>6</c:v>
                </c:pt>
                <c:pt idx="6">
                  <c:v>7</c:v>
                </c:pt>
              </c:numCache>
            </c:numRef>
          </c:xVal>
          <c:yVal>
            <c:numRef>
              <c:f>Sheet1!$AT$62:$AT$68</c:f>
              <c:numCache>
                <c:formatCode>General</c:formatCode>
                <c:ptCount val="7"/>
                <c:pt idx="0">
                  <c:v>17.744318181818183</c:v>
                </c:pt>
                <c:pt idx="1">
                  <c:v>5.1858974358974361</c:v>
                </c:pt>
                <c:pt idx="2">
                  <c:v>8.7424242424242422</c:v>
                </c:pt>
                <c:pt idx="3">
                  <c:v>3.6666666666666665</c:v>
                </c:pt>
                <c:pt idx="4">
                  <c:v>21</c:v>
                </c:pt>
                <c:pt idx="5">
                  <c:v>50.916666666666664</c:v>
                </c:pt>
                <c:pt idx="6">
                  <c:v>36.677272727272729</c:v>
                </c:pt>
              </c:numCache>
            </c:numRef>
          </c:yVal>
          <c:smooth val="0"/>
          <c:extLst>
            <c:ext xmlns:c16="http://schemas.microsoft.com/office/drawing/2014/chart" uri="{C3380CC4-5D6E-409C-BE32-E72D297353CC}">
              <c16:uniqueId val="{00000000-E381-5B4D-A596-D863A9E48111}"/>
            </c:ext>
          </c:extLst>
        </c:ser>
        <c:ser>
          <c:idx val="1"/>
          <c:order val="1"/>
          <c:tx>
            <c:strRef>
              <c:f>Sheet1!$AU$61</c:f>
              <c:strCache>
                <c:ptCount val="1"/>
                <c:pt idx="0">
                  <c:v>ACSF</c:v>
                </c:pt>
              </c:strCache>
            </c:strRef>
          </c:tx>
          <c:spPr>
            <a:ln w="19050" cap="rnd">
              <a:solidFill>
                <a:schemeClr val="accent3"/>
              </a:solidFill>
              <a:round/>
            </a:ln>
            <a:effectLst/>
          </c:spPr>
          <c:marker>
            <c:symbol val="circle"/>
            <c:size val="5"/>
            <c:spPr>
              <a:solidFill>
                <a:schemeClr val="accent3"/>
              </a:solidFill>
              <a:ln w="9525">
                <a:solidFill>
                  <a:schemeClr val="accent3"/>
                </a:solidFill>
              </a:ln>
              <a:effectLst/>
            </c:spPr>
          </c:marker>
          <c:errBars>
            <c:errDir val="y"/>
            <c:errBarType val="both"/>
            <c:errValType val="cust"/>
            <c:noEndCap val="0"/>
            <c:plus>
              <c:numRef>
                <c:f>(Sheet1!$AX$64:$AX$66,Sheet1!$AW$60,Sheet1!$AX$62,Sheet1!$AZ$60,Sheet1!$BB$60)</c:f>
                <c:numCache>
                  <c:formatCode>General</c:formatCode>
                  <c:ptCount val="7"/>
                  <c:pt idx="0">
                    <c:v>0</c:v>
                  </c:pt>
                  <c:pt idx="1">
                    <c:v>0</c:v>
                  </c:pt>
                  <c:pt idx="2">
                    <c:v>0</c:v>
                  </c:pt>
                  <c:pt idx="3">
                    <c:v>14</c:v>
                  </c:pt>
                  <c:pt idx="4">
                    <c:v>13.231999999999999</c:v>
                  </c:pt>
                  <c:pt idx="5">
                    <c:v>11.408038101853155</c:v>
                  </c:pt>
                  <c:pt idx="6">
                    <c:v>35.631102458615722</c:v>
                  </c:pt>
                </c:numCache>
              </c:numRef>
            </c:plus>
            <c:minus>
              <c:numRef>
                <c:f>(Sheet1!$AX$64:$AX$66,Sheet1!$AW$60,Sheet1!$AX$62,Sheet1!$AZ$60,Sheet1!$BB$60)</c:f>
                <c:numCache>
                  <c:formatCode>General</c:formatCode>
                  <c:ptCount val="7"/>
                  <c:pt idx="0">
                    <c:v>0</c:v>
                  </c:pt>
                  <c:pt idx="1">
                    <c:v>0</c:v>
                  </c:pt>
                  <c:pt idx="2">
                    <c:v>0</c:v>
                  </c:pt>
                  <c:pt idx="3">
                    <c:v>14</c:v>
                  </c:pt>
                  <c:pt idx="4">
                    <c:v>13.231999999999999</c:v>
                  </c:pt>
                  <c:pt idx="5">
                    <c:v>11.408038101853155</c:v>
                  </c:pt>
                  <c:pt idx="6">
                    <c:v>35.631102458615722</c:v>
                  </c:pt>
                </c:numCache>
              </c:numRef>
            </c:minus>
            <c:spPr>
              <a:noFill/>
              <a:ln w="9525" cap="flat" cmpd="sng" algn="ctr">
                <a:solidFill>
                  <a:schemeClr val="tx1">
                    <a:lumMod val="65000"/>
                    <a:lumOff val="35000"/>
                  </a:schemeClr>
                </a:solidFill>
                <a:round/>
              </a:ln>
              <a:effectLst/>
            </c:spPr>
          </c:errBars>
          <c:xVal>
            <c:numRef>
              <c:f>Sheet1!$AS$62:$AS$68</c:f>
              <c:numCache>
                <c:formatCode>General</c:formatCode>
                <c:ptCount val="7"/>
                <c:pt idx="0">
                  <c:v>1</c:v>
                </c:pt>
                <c:pt idx="1">
                  <c:v>2</c:v>
                </c:pt>
                <c:pt idx="2">
                  <c:v>3</c:v>
                </c:pt>
                <c:pt idx="3">
                  <c:v>4</c:v>
                </c:pt>
                <c:pt idx="4">
                  <c:v>5</c:v>
                </c:pt>
                <c:pt idx="5">
                  <c:v>6</c:v>
                </c:pt>
                <c:pt idx="6">
                  <c:v>7</c:v>
                </c:pt>
              </c:numCache>
            </c:numRef>
          </c:xVal>
          <c:yVal>
            <c:numRef>
              <c:f>Sheet1!$AU$62:$AU$68</c:f>
              <c:numCache>
                <c:formatCode>General</c:formatCode>
                <c:ptCount val="7"/>
                <c:pt idx="3">
                  <c:v>44.135416666666664</c:v>
                </c:pt>
                <c:pt idx="4">
                  <c:v>26.272435897435898</c:v>
                </c:pt>
                <c:pt idx="5">
                  <c:v>60.1</c:v>
                </c:pt>
                <c:pt idx="6">
                  <c:v>58.491666666666667</c:v>
                </c:pt>
              </c:numCache>
            </c:numRef>
          </c:yVal>
          <c:smooth val="0"/>
          <c:extLst>
            <c:ext xmlns:c16="http://schemas.microsoft.com/office/drawing/2014/chart" uri="{C3380CC4-5D6E-409C-BE32-E72D297353CC}">
              <c16:uniqueId val="{00000001-E381-5B4D-A596-D863A9E48111}"/>
            </c:ext>
          </c:extLst>
        </c:ser>
        <c:dLbls>
          <c:showLegendKey val="0"/>
          <c:showVal val="0"/>
          <c:showCatName val="0"/>
          <c:showSerName val="0"/>
          <c:showPercent val="0"/>
          <c:showBubbleSize val="0"/>
        </c:dLbls>
        <c:axId val="571196735"/>
        <c:axId val="573161663"/>
      </c:scatterChart>
      <c:valAx>
        <c:axId val="571196735"/>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Days</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73161663"/>
        <c:crosses val="autoZero"/>
        <c:crossBetween val="midCat"/>
      </c:valAx>
      <c:valAx>
        <c:axId val="573161663"/>
        <c:scaling>
          <c:orientation val="minMax"/>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Total # bursts</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71196735"/>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Total number of spikes</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1"/>
        <c:ser>
          <c:idx val="0"/>
          <c:order val="0"/>
          <c:invertIfNegative val="0"/>
          <c:dPt>
            <c:idx val="0"/>
            <c:invertIfNegative val="0"/>
            <c:bubble3D val="0"/>
            <c:spPr>
              <a:solidFill>
                <a:schemeClr val="tx1"/>
              </a:solidFill>
              <a:ln>
                <a:noFill/>
              </a:ln>
              <a:effectLst/>
            </c:spPr>
            <c:extLst>
              <c:ext xmlns:c16="http://schemas.microsoft.com/office/drawing/2014/chart" uri="{C3380CC4-5D6E-409C-BE32-E72D297353CC}">
                <c16:uniqueId val="{00000001-738B-7B48-8A89-AB9F659444C9}"/>
              </c:ext>
            </c:extLst>
          </c:dPt>
          <c:dPt>
            <c:idx val="1"/>
            <c:invertIfNegative val="0"/>
            <c:bubble3D val="0"/>
            <c:spPr>
              <a:solidFill>
                <a:schemeClr val="tx2"/>
              </a:solidFill>
              <a:ln>
                <a:noFill/>
              </a:ln>
              <a:effectLst/>
            </c:spPr>
            <c:extLst>
              <c:ext xmlns:c16="http://schemas.microsoft.com/office/drawing/2014/chart" uri="{C3380CC4-5D6E-409C-BE32-E72D297353CC}">
                <c16:uniqueId val="{00000003-738B-7B48-8A89-AB9F659444C9}"/>
              </c:ext>
            </c:extLst>
          </c:dPt>
          <c:dPt>
            <c:idx val="2"/>
            <c:invertIfNegative val="0"/>
            <c:bubble3D val="0"/>
            <c:spPr>
              <a:solidFill>
                <a:schemeClr val="accent3"/>
              </a:solidFill>
              <a:ln>
                <a:noFill/>
              </a:ln>
              <a:effectLst/>
            </c:spPr>
            <c:extLst>
              <c:ext xmlns:c16="http://schemas.microsoft.com/office/drawing/2014/chart" uri="{C3380CC4-5D6E-409C-BE32-E72D297353CC}">
                <c16:uniqueId val="{00000005-738B-7B48-8A89-AB9F659444C9}"/>
              </c:ext>
            </c:extLst>
          </c:dPt>
          <c:errBars>
            <c:errBarType val="plus"/>
            <c:errValType val="cust"/>
            <c:noEndCap val="0"/>
            <c:plus>
              <c:numRef>
                <c:f>Sheet1!$AA$31:$AC$31</c:f>
                <c:numCache>
                  <c:formatCode>General</c:formatCode>
                  <c:ptCount val="3"/>
                  <c:pt idx="0">
                    <c:v>41.334761400061332</c:v>
                  </c:pt>
                  <c:pt idx="1">
                    <c:v>192.43993589070806</c:v>
                  </c:pt>
                  <c:pt idx="2">
                    <c:v>23.057353673862018</c:v>
                  </c:pt>
                </c:numCache>
              </c:numRef>
            </c:plus>
            <c:minus>
              <c:numRef>
                <c:f>Sheet1!$AA$31:$AC$31</c:f>
                <c:numCache>
                  <c:formatCode>General</c:formatCode>
                  <c:ptCount val="3"/>
                  <c:pt idx="0">
                    <c:v>41.334761400061332</c:v>
                  </c:pt>
                  <c:pt idx="1">
                    <c:v>192.43993589070806</c:v>
                  </c:pt>
                  <c:pt idx="2">
                    <c:v>23.057353673862018</c:v>
                  </c:pt>
                </c:numCache>
              </c:numRef>
            </c:minus>
            <c:spPr>
              <a:noFill/>
              <a:ln w="9525" cap="flat" cmpd="sng" algn="ctr">
                <a:solidFill>
                  <a:schemeClr val="tx1">
                    <a:lumMod val="65000"/>
                    <a:lumOff val="35000"/>
                  </a:schemeClr>
                </a:solidFill>
                <a:round/>
              </a:ln>
              <a:effectLst/>
            </c:spPr>
          </c:errBars>
          <c:cat>
            <c:strRef>
              <c:f>Sheet1!$Z$65:$AB$65</c:f>
              <c:strCache>
                <c:ptCount val="3"/>
                <c:pt idx="0">
                  <c:v>Baseline</c:v>
                </c:pt>
                <c:pt idx="1">
                  <c:v>PTX</c:v>
                </c:pt>
                <c:pt idx="2">
                  <c:v>TTX</c:v>
                </c:pt>
              </c:strCache>
            </c:strRef>
          </c:cat>
          <c:val>
            <c:numRef>
              <c:f>Sheet1!$Z$66:$AB$66</c:f>
              <c:numCache>
                <c:formatCode>General</c:formatCode>
                <c:ptCount val="3"/>
                <c:pt idx="0">
                  <c:v>987</c:v>
                </c:pt>
                <c:pt idx="1">
                  <c:v>1916.6705389706876</c:v>
                </c:pt>
                <c:pt idx="2">
                  <c:v>122.65838173713361</c:v>
                </c:pt>
              </c:numCache>
            </c:numRef>
          </c:val>
          <c:extLst>
            <c:ext xmlns:c16="http://schemas.microsoft.com/office/drawing/2014/chart" uri="{C3380CC4-5D6E-409C-BE32-E72D297353CC}">
              <c16:uniqueId val="{00000006-738B-7B48-8A89-AB9F659444C9}"/>
            </c:ext>
          </c:extLst>
        </c:ser>
        <c:dLbls>
          <c:showLegendKey val="0"/>
          <c:showVal val="0"/>
          <c:showCatName val="0"/>
          <c:showSerName val="0"/>
          <c:showPercent val="0"/>
          <c:showBubbleSize val="0"/>
        </c:dLbls>
        <c:gapWidth val="88"/>
        <c:overlap val="-39"/>
        <c:axId val="577151135"/>
        <c:axId val="550134623"/>
      </c:barChart>
      <c:catAx>
        <c:axId val="57715113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50134623"/>
        <c:crosses val="autoZero"/>
        <c:auto val="1"/>
        <c:lblAlgn val="ctr"/>
        <c:lblOffset val="100"/>
        <c:noMultiLvlLbl val="0"/>
      </c:catAx>
      <c:valAx>
        <c:axId val="550134623"/>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Total spikes</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77151135"/>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userShapes r:id="rId4"/>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12">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b="0" kern="1200" cap="none" spc="0" normalizeH="0" baseline="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75000"/>
        <a:lumOff val="25000"/>
      </a:schemeClr>
    </cs:fontRef>
    <cs:spPr>
      <a:solidFill>
        <a:schemeClr val="dk1">
          <a:lumMod val="15000"/>
          <a:lumOff val="85000"/>
        </a:schemeClr>
      </a:solidFill>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38100" cap="rnd">
        <a:solidFill>
          <a:schemeClr val="phClr"/>
        </a:solidFill>
        <a:round/>
      </a:ln>
    </cs:spPr>
  </cs:dataPointLine>
  <cs:dataPointMarker>
    <cs:lnRef idx="0"/>
    <cs:fillRef idx="0">
      <cs:styleClr val="auto"/>
    </cs:fillRef>
    <cs:effectRef idx="0"/>
    <cs:fontRef idx="minor">
      <a:schemeClr val="dk1"/>
    </cs:fontRef>
    <cs:spPr>
      <a:solidFill>
        <a:schemeClr val="phClr"/>
      </a:solidFill>
    </cs:spPr>
  </cs:dataPointMarker>
  <cs:dataPointMarkerLayout symbol="circle" size="8"/>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50000"/>
            <a:lumOff val="50000"/>
          </a:schemeClr>
        </a:solidFill>
        <a:prstDash val="dash"/>
      </a:ln>
    </cs:spPr>
  </cs:dropLine>
  <cs:errorBar>
    <cs:lnRef idx="0"/>
    <cs:fillRef idx="0"/>
    <cs:effectRef idx="0"/>
    <cs:fontRef idx="minor">
      <a:schemeClr val="dk1"/>
    </cs:fontRef>
    <cs:spPr>
      <a:ln w="9525">
        <a:solidFill>
          <a:schemeClr val="tx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w="9525" cap="flat" cmpd="sng" algn="ctr">
        <a:solidFill>
          <a:schemeClr val="tx1">
            <a:lumMod val="5000"/>
            <a:lumOff val="95000"/>
          </a:schemeClr>
        </a:solidFill>
        <a:round/>
      </a:ln>
    </cs:spPr>
  </cs:gridlineMinor>
  <cs:hiLoLine>
    <cs:lnRef idx="0"/>
    <cs:fillRef idx="0"/>
    <cs:effectRef idx="0"/>
    <cs:fontRef idx="minor">
      <a:schemeClr val="dk1"/>
    </cs:fontRef>
    <cs:spPr>
      <a:ln w="9525">
        <a:solidFill>
          <a:schemeClr val="tx1">
            <a:lumMod val="50000"/>
            <a:lumOff val="50000"/>
          </a:schemeClr>
        </a:solidFill>
        <a:prstDash val="dash"/>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2000" b="0" kern="1200" cap="none" spc="0" normalizeH="0" baseline="0"/>
  </cs:title>
  <cs:trendline>
    <cs:lnRef idx="0">
      <cs:styleClr val="auto"/>
    </cs:lnRef>
    <cs:fillRef idx="0"/>
    <cs:effectRef idx="0"/>
    <cs:fontRef idx="minor">
      <a:schemeClr val="dk1"/>
    </cs:fontRef>
    <cs:spPr>
      <a:ln w="19050" cap="rnd">
        <a:solidFill>
          <a:schemeClr val="phClr"/>
        </a:solidFill>
        <a:round/>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dk1"/>
    </cs:fontRef>
  </cs:wall>
</cs:chartStyle>
</file>

<file path=ppt/charts/style3.xml><?xml version="1.0" encoding="utf-8"?>
<cs:chartStyle xmlns:cs="http://schemas.microsoft.com/office/drawing/2012/chartStyle" xmlns:a="http://schemas.openxmlformats.org/drawingml/2006/main" id="212">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b="0" kern="1200" cap="none" spc="0" normalizeH="0" baseline="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75000"/>
        <a:lumOff val="25000"/>
      </a:schemeClr>
    </cs:fontRef>
    <cs:spPr>
      <a:solidFill>
        <a:schemeClr val="dk1">
          <a:lumMod val="15000"/>
          <a:lumOff val="85000"/>
        </a:schemeClr>
      </a:solidFill>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38100" cap="rnd">
        <a:solidFill>
          <a:schemeClr val="phClr"/>
        </a:solidFill>
        <a:round/>
      </a:ln>
    </cs:spPr>
  </cs:dataPointLine>
  <cs:dataPointMarker>
    <cs:lnRef idx="0"/>
    <cs:fillRef idx="0">
      <cs:styleClr val="auto"/>
    </cs:fillRef>
    <cs:effectRef idx="0"/>
    <cs:fontRef idx="minor">
      <a:schemeClr val="dk1"/>
    </cs:fontRef>
    <cs:spPr>
      <a:solidFill>
        <a:schemeClr val="phClr"/>
      </a:solidFill>
    </cs:spPr>
  </cs:dataPointMarker>
  <cs:dataPointMarkerLayout symbol="circle" size="8"/>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50000"/>
            <a:lumOff val="50000"/>
          </a:schemeClr>
        </a:solidFill>
        <a:prstDash val="dash"/>
      </a:ln>
    </cs:spPr>
  </cs:dropLine>
  <cs:errorBar>
    <cs:lnRef idx="0"/>
    <cs:fillRef idx="0"/>
    <cs:effectRef idx="0"/>
    <cs:fontRef idx="minor">
      <a:schemeClr val="dk1"/>
    </cs:fontRef>
    <cs:spPr>
      <a:ln w="9525">
        <a:solidFill>
          <a:schemeClr val="tx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w="9525" cap="flat" cmpd="sng" algn="ctr">
        <a:solidFill>
          <a:schemeClr val="tx1">
            <a:lumMod val="5000"/>
            <a:lumOff val="95000"/>
          </a:schemeClr>
        </a:solidFill>
        <a:round/>
      </a:ln>
    </cs:spPr>
  </cs:gridlineMinor>
  <cs:hiLoLine>
    <cs:lnRef idx="0"/>
    <cs:fillRef idx="0"/>
    <cs:effectRef idx="0"/>
    <cs:fontRef idx="minor">
      <a:schemeClr val="dk1"/>
    </cs:fontRef>
    <cs:spPr>
      <a:ln w="9525">
        <a:solidFill>
          <a:schemeClr val="tx1">
            <a:lumMod val="50000"/>
            <a:lumOff val="50000"/>
          </a:schemeClr>
        </a:solidFill>
        <a:prstDash val="dash"/>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2000" b="0" kern="1200" cap="none" spc="0" normalizeH="0" baseline="0"/>
  </cs:title>
  <cs:trendline>
    <cs:lnRef idx="0">
      <cs:styleClr val="auto"/>
    </cs:lnRef>
    <cs:fillRef idx="0"/>
    <cs:effectRef idx="0"/>
    <cs:fontRef idx="minor">
      <a:schemeClr val="dk1"/>
    </cs:fontRef>
    <cs:spPr>
      <a:ln w="19050" cap="rnd">
        <a:solidFill>
          <a:schemeClr val="phClr"/>
        </a:solidFill>
        <a:round/>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dk1"/>
    </cs:fontRef>
  </cs:wall>
</cs:chartStyle>
</file>

<file path=ppt/charts/style4.xml><?xml version="1.0" encoding="utf-8"?>
<cs:chartStyle xmlns:cs="http://schemas.microsoft.com/office/drawing/2012/chartStyle" xmlns:a="http://schemas.openxmlformats.org/drawingml/2006/main" id="212">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b="0" kern="1200" cap="none" spc="0" normalizeH="0" baseline="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75000"/>
        <a:lumOff val="25000"/>
      </a:schemeClr>
    </cs:fontRef>
    <cs:spPr>
      <a:solidFill>
        <a:schemeClr val="dk1">
          <a:lumMod val="15000"/>
          <a:lumOff val="85000"/>
        </a:schemeClr>
      </a:solidFill>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38100" cap="rnd">
        <a:solidFill>
          <a:schemeClr val="phClr"/>
        </a:solidFill>
        <a:round/>
      </a:ln>
    </cs:spPr>
  </cs:dataPointLine>
  <cs:dataPointMarker>
    <cs:lnRef idx="0"/>
    <cs:fillRef idx="0">
      <cs:styleClr val="auto"/>
    </cs:fillRef>
    <cs:effectRef idx="0"/>
    <cs:fontRef idx="minor">
      <a:schemeClr val="dk1"/>
    </cs:fontRef>
    <cs:spPr>
      <a:solidFill>
        <a:schemeClr val="phClr"/>
      </a:solidFill>
    </cs:spPr>
  </cs:dataPointMarker>
  <cs:dataPointMarkerLayout symbol="circle" size="8"/>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50000"/>
            <a:lumOff val="50000"/>
          </a:schemeClr>
        </a:solidFill>
        <a:prstDash val="dash"/>
      </a:ln>
    </cs:spPr>
  </cs:dropLine>
  <cs:errorBar>
    <cs:lnRef idx="0"/>
    <cs:fillRef idx="0"/>
    <cs:effectRef idx="0"/>
    <cs:fontRef idx="minor">
      <a:schemeClr val="dk1"/>
    </cs:fontRef>
    <cs:spPr>
      <a:ln w="9525">
        <a:solidFill>
          <a:schemeClr val="tx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w="9525" cap="flat" cmpd="sng" algn="ctr">
        <a:solidFill>
          <a:schemeClr val="tx1">
            <a:lumMod val="5000"/>
            <a:lumOff val="95000"/>
          </a:schemeClr>
        </a:solidFill>
        <a:round/>
      </a:ln>
    </cs:spPr>
  </cs:gridlineMinor>
  <cs:hiLoLine>
    <cs:lnRef idx="0"/>
    <cs:fillRef idx="0"/>
    <cs:effectRef idx="0"/>
    <cs:fontRef idx="minor">
      <a:schemeClr val="dk1"/>
    </cs:fontRef>
    <cs:spPr>
      <a:ln w="9525">
        <a:solidFill>
          <a:schemeClr val="tx1">
            <a:lumMod val="50000"/>
            <a:lumOff val="50000"/>
          </a:schemeClr>
        </a:solidFill>
        <a:prstDash val="dash"/>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2000" b="0" kern="1200" cap="none" spc="0" normalizeH="0" baseline="0"/>
  </cs:title>
  <cs:trendline>
    <cs:lnRef idx="0">
      <cs:styleClr val="auto"/>
    </cs:lnRef>
    <cs:fillRef idx="0"/>
    <cs:effectRef idx="0"/>
    <cs:fontRef idx="minor">
      <a:schemeClr val="dk1"/>
    </cs:fontRef>
    <cs:spPr>
      <a:ln w="19050" cap="rnd">
        <a:solidFill>
          <a:schemeClr val="phClr"/>
        </a:solidFill>
        <a:round/>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dk1"/>
    </cs:fontRef>
  </cs:wall>
</cs:chartStyle>
</file>

<file path=ppt/charts/style5.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0.64104</cdr:x>
      <cdr:y>0.14619</cdr:y>
    </cdr:from>
    <cdr:to>
      <cdr:x>0.74449</cdr:x>
      <cdr:y>0.23594</cdr:y>
    </cdr:to>
    <cdr:sp macro="" textlink="">
      <cdr:nvSpPr>
        <cdr:cNvPr id="2" name="TextBox 8">
          <a:extLst xmlns:a="http://schemas.openxmlformats.org/drawingml/2006/main">
            <a:ext uri="{FF2B5EF4-FFF2-40B4-BE49-F238E27FC236}">
              <a16:creationId xmlns:a16="http://schemas.microsoft.com/office/drawing/2014/main" id="{B6CCA801-E76C-7F4D-B7E3-1034604ACC40}"/>
            </a:ext>
          </a:extLst>
        </cdr:cNvPr>
        <cdr:cNvSpPr txBox="1"/>
      </cdr:nvSpPr>
      <cdr:spPr>
        <a:xfrm xmlns:a="http://schemas.openxmlformats.org/drawingml/2006/main">
          <a:off x="2930826" y="401018"/>
          <a:ext cx="472967" cy="246221"/>
        </a:xfrm>
        <a:prstGeom xmlns:a="http://schemas.openxmlformats.org/drawingml/2006/main" prst="rect">
          <a:avLst/>
        </a:prstGeom>
        <a:noFill xmlns:a="http://schemas.openxmlformats.org/drawingml/2006/main"/>
      </cdr:spPr>
      <cdr:txBody>
        <a:bodyPr xmlns:a="http://schemas.openxmlformats.org/drawingml/2006/main" wrap="square" rtlCol="0">
          <a:spAutoFit/>
        </a:bodyPr>
        <a:lstStyle xmlns:a="http://schemas.openxmlformats.org/drawingml/2006/main">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xmlns:a="http://schemas.openxmlformats.org/drawingml/2006/main">
          <a:r>
            <a:rPr lang="en-US" sz="1000" dirty="0"/>
            <a:t>***</a:t>
          </a:r>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6FCFCA-E3DA-8E46-AB0F-F62AFF080B75}" type="datetimeFigureOut">
              <a:rPr lang="en-US" smtClean="0"/>
              <a:t>4/5/21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1852485-FB32-0A49-865F-E2CA3EA1A51F}" type="slidenum">
              <a:rPr lang="en-US" smtClean="0"/>
              <a:t>‹#›</a:t>
            </a:fld>
            <a:endParaRPr lang="en-US"/>
          </a:p>
        </p:txBody>
      </p:sp>
    </p:spTree>
    <p:extLst>
      <p:ext uri="{BB962C8B-B14F-4D97-AF65-F5344CB8AC3E}">
        <p14:creationId xmlns:p14="http://schemas.microsoft.com/office/powerpoint/2010/main" val="15341831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2019 Trujillo and colleagues showed that you could model neurodevelopment in cerebral organoids by comparing the emergent </a:t>
            </a:r>
            <a:r>
              <a:rPr lang="en-US" dirty="0" err="1"/>
              <a:t>osccilatory</a:t>
            </a:r>
            <a:r>
              <a:rPr lang="en-US" dirty="0"/>
              <a:t> activity seen in infant brains with the development and emergence of this activity in organoids.</a:t>
            </a:r>
          </a:p>
          <a:p>
            <a:pPr marL="171450" indent="-171450">
              <a:buFontTx/>
              <a:buChar char="-"/>
            </a:pPr>
            <a:r>
              <a:rPr lang="en-US" dirty="0"/>
              <a:t>By recording neural activity and network properties from organoids over long periods of time using the MEA, he was able to show the emergence of oscillatory activity in organoids that resembles patterns of emergence found in human infants. So here he was then able to get a pattern recognition algorithm to figure out the age of the baby by looking at the activity of organoids at that age and he shows that after 28 weeks of organoid development the activity was significantly similar to what the activity would look like in the human brain, represented by these black stars. </a:t>
            </a:r>
          </a:p>
          <a:p>
            <a:pPr marL="171450" indent="-171450">
              <a:buFontTx/>
              <a:buChar char="-"/>
            </a:pPr>
            <a:r>
              <a:rPr lang="en-US" dirty="0"/>
              <a:t>That is an example of examining healthy neural development, but we can also track changes in neural network activity over time in neurodevelopmental disorders such as autism. </a:t>
            </a:r>
          </a:p>
          <a:p>
            <a:pPr marL="171450" indent="-171450">
              <a:buFontTx/>
              <a:buChar char="-"/>
            </a:pPr>
            <a:r>
              <a:rPr lang="en-US" dirty="0"/>
              <a:t>So here we see the comparison of a healthy neural culture to a neural culture with mutations involved in autism at 50 days, and they show a large </a:t>
            </a:r>
            <a:r>
              <a:rPr lang="en-US" dirty="0" err="1"/>
              <a:t>disruptance</a:t>
            </a:r>
            <a:r>
              <a:rPr lang="en-US" dirty="0"/>
              <a:t> in network formation in the ASD culture. And these types of observations can be done over long periods of time, as we can see here there is no significant difference in network activity in both the total number of spikes and number of network bursts at 30 days, but this difference starts to emerge at 50 days. </a:t>
            </a:r>
          </a:p>
          <a:p>
            <a:pPr marL="171450" indent="-171450">
              <a:buFontTx/>
              <a:buChar char="-"/>
            </a:pPr>
            <a:r>
              <a:rPr lang="en-US" dirty="0"/>
              <a:t>Although its not shown here, of course you would be able to make these kinds of comparisons over even longer periods of time and across different treatments, lets say if you were testing the effects of certain </a:t>
            </a:r>
            <a:r>
              <a:rPr lang="en-US" dirty="0" err="1"/>
              <a:t>phatmaceuticals</a:t>
            </a:r>
            <a:r>
              <a:rPr lang="en-US" dirty="0"/>
              <a:t>. </a:t>
            </a:r>
          </a:p>
          <a:p>
            <a:r>
              <a:rPr lang="en-US" dirty="0"/>
              <a:t>therefore the organoid is a good model to study neurodevelopmental disorders such as autism .</a:t>
            </a:r>
          </a:p>
        </p:txBody>
      </p:sp>
      <p:sp>
        <p:nvSpPr>
          <p:cNvPr id="4" name="Slide Number Placeholder 3"/>
          <p:cNvSpPr>
            <a:spLocks noGrp="1"/>
          </p:cNvSpPr>
          <p:nvPr>
            <p:ph type="sldNum" sz="quarter" idx="5"/>
          </p:nvPr>
        </p:nvSpPr>
        <p:spPr/>
        <p:txBody>
          <a:bodyPr/>
          <a:lstStyle/>
          <a:p>
            <a:fld id="{91DC8C2B-3E25-7B4A-9E93-8D86740253FC}" type="slidenum">
              <a:rPr lang="en-US" smtClean="0"/>
              <a:t>11</a:t>
            </a:fld>
            <a:endParaRPr lang="en-US"/>
          </a:p>
        </p:txBody>
      </p:sp>
    </p:spTree>
    <p:extLst>
      <p:ext uri="{BB962C8B-B14F-4D97-AF65-F5344CB8AC3E}">
        <p14:creationId xmlns:p14="http://schemas.microsoft.com/office/powerpoint/2010/main" val="12813647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So </a:t>
            </a:r>
            <a:r>
              <a:rPr lang="en-US" dirty="0" err="1"/>
              <a:t>heres</a:t>
            </a:r>
            <a:r>
              <a:rPr lang="en-US" dirty="0"/>
              <a:t> another example of how we can track the effects of drugs, this graph is showing 15 different neurons in the frontal cortex that were recorded before treatment and after treatment of carbamazepine and clonazepam, which are both anticonvulsants and are used to treat seizures.</a:t>
            </a:r>
          </a:p>
          <a:p>
            <a:pPr marL="171450" indent="-171450">
              <a:buFontTx/>
              <a:buChar char="-"/>
            </a:pPr>
            <a:r>
              <a:rPr lang="en-US" dirty="0"/>
              <a:t>And we can see the change in the pattern of network activity, and from this you can extract a multitude of parameters such as the mean firing rate, bursting rate, number of spikes within bursts, burst duration and compare these across concentrations, or treatments. </a:t>
            </a:r>
          </a:p>
          <a:p>
            <a:pPr marL="171450" indent="-171450">
              <a:buFontTx/>
              <a:buChar char="-"/>
            </a:pPr>
            <a:r>
              <a:rPr lang="en-US" dirty="0"/>
              <a:t>Or another thing you can do it create a dose response curve like this, this curve is not for the same drugs here but this can show you the change with increasing concentrations but also across treatments, so you can see how drugs may affect neurons with different treatments such as blocked GABA receptors or serotonin receptors. </a:t>
            </a:r>
          </a:p>
        </p:txBody>
      </p:sp>
      <p:sp>
        <p:nvSpPr>
          <p:cNvPr id="4" name="Slide Number Placeholder 3"/>
          <p:cNvSpPr>
            <a:spLocks noGrp="1"/>
          </p:cNvSpPr>
          <p:nvPr>
            <p:ph type="sldNum" sz="quarter" idx="5"/>
          </p:nvPr>
        </p:nvSpPr>
        <p:spPr/>
        <p:txBody>
          <a:bodyPr/>
          <a:lstStyle/>
          <a:p>
            <a:fld id="{91DC8C2B-3E25-7B4A-9E93-8D86740253FC}" type="slidenum">
              <a:rPr lang="en-US" smtClean="0"/>
              <a:t>12</a:t>
            </a:fld>
            <a:endParaRPr lang="en-US"/>
          </a:p>
        </p:txBody>
      </p:sp>
    </p:spTree>
    <p:extLst>
      <p:ext uri="{BB962C8B-B14F-4D97-AF65-F5344CB8AC3E}">
        <p14:creationId xmlns:p14="http://schemas.microsoft.com/office/powerpoint/2010/main" val="9889232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Another parameter that is particularly useful in measuring changes across network activity is the spike train synchronization measure. </a:t>
            </a:r>
          </a:p>
          <a:p>
            <a:pPr marL="171450" indent="-171450">
              <a:buFontTx/>
              <a:buChar char="-"/>
            </a:pPr>
            <a:r>
              <a:rPr lang="en-US" dirty="0"/>
              <a:t>This was created my Thomas </a:t>
            </a:r>
            <a:r>
              <a:rPr lang="en-US" dirty="0" err="1"/>
              <a:t>Kreuz</a:t>
            </a:r>
            <a:r>
              <a:rPr lang="en-US" dirty="0"/>
              <a:t> in 2013, and has been used in many papers as a measuring of identifying the similarity index between two or more spike trains.</a:t>
            </a:r>
          </a:p>
          <a:p>
            <a:pPr marL="171450" indent="-171450">
              <a:buFontTx/>
              <a:buChar char="-"/>
            </a:pPr>
            <a:r>
              <a:rPr lang="en-US" dirty="0"/>
              <a:t>So Thomas </a:t>
            </a:r>
            <a:r>
              <a:rPr lang="en-US" dirty="0" err="1"/>
              <a:t>Kreuz</a:t>
            </a:r>
            <a:r>
              <a:rPr lang="en-US" dirty="0"/>
              <a:t> created this open source software, and he has the code available on </a:t>
            </a:r>
            <a:r>
              <a:rPr lang="en-US" dirty="0" err="1"/>
              <a:t>Matlab</a:t>
            </a:r>
            <a:r>
              <a:rPr lang="en-US" dirty="0"/>
              <a:t>, Python, and C++ if anyone is interested in checking it out. </a:t>
            </a:r>
          </a:p>
          <a:p>
            <a:pPr marL="171450" indent="-171450">
              <a:buFontTx/>
              <a:buChar char="-"/>
            </a:pPr>
            <a:r>
              <a:rPr lang="en-US" dirty="0"/>
              <a:t>But what this measure does is it set up time instants across the entire spike train, represented by this dashed line, and for each time instant the two closest spikes in each spike train, and </a:t>
            </a:r>
            <a:r>
              <a:rPr lang="en-US" dirty="0" err="1"/>
              <a:t>itll</a:t>
            </a:r>
            <a:r>
              <a:rPr lang="en-US" dirty="0"/>
              <a:t> compare the ISI for each spike train, so how fast that spike train is firing, as well as how far away each corresponding spike it from each other, so how much this spike deviates from its corresponding spike in the other train. </a:t>
            </a:r>
          </a:p>
          <a:p>
            <a:pPr marL="171450" indent="-171450">
              <a:buFontTx/>
              <a:buChar char="-"/>
            </a:pPr>
            <a:r>
              <a:rPr lang="en-US" dirty="0"/>
              <a:t>And it finds the synchronization index for each time instant then averages all time instants across the train to find the synchronization index for the entire train. </a:t>
            </a:r>
          </a:p>
          <a:p>
            <a:pPr marL="171450" indent="-171450">
              <a:buFontTx/>
              <a:buChar char="-"/>
            </a:pPr>
            <a:r>
              <a:rPr lang="en-US" dirty="0"/>
              <a:t>So similarity indexes closer to 0 indicate perfect synchronization between spike trains, and indexes closer to 1 indicate no synchronization</a:t>
            </a:r>
          </a:p>
          <a:p>
            <a:pPr marL="171450" indent="-171450">
              <a:buFontTx/>
              <a:buChar char="-"/>
            </a:pPr>
            <a:r>
              <a:rPr lang="en-US" dirty="0"/>
              <a:t>And so here is an example he shows in his paper of the synchronization profile for 50 spike trains with a lot of background noise in the first half of recording and little background noise in the second half. </a:t>
            </a:r>
          </a:p>
          <a:p>
            <a:pPr marL="171450" indent="-171450">
              <a:buFontTx/>
              <a:buChar char="-"/>
            </a:pPr>
            <a:r>
              <a:rPr lang="en-US" dirty="0"/>
              <a:t>So during these periods of background noise we see high dissimilarity measure but as we get synchronization between the spike trains the dissimilarity measure drops down indicating high levels of </a:t>
            </a:r>
            <a:r>
              <a:rPr lang="en-US" dirty="0" err="1"/>
              <a:t>similary</a:t>
            </a:r>
            <a:r>
              <a:rPr lang="en-US" dirty="0"/>
              <a:t> for this time instant.</a:t>
            </a:r>
          </a:p>
          <a:p>
            <a:pPr marL="171450" indent="-171450">
              <a:buFontTx/>
              <a:buChar char="-"/>
            </a:pPr>
            <a:r>
              <a:rPr lang="en-US" dirty="0"/>
              <a:t>And then as background noise subsides, and we get more synchronized network activity the over all measure of dissimilarity decreases </a:t>
            </a:r>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91DC8C2B-3E25-7B4A-9E93-8D86740253FC}" type="slidenum">
              <a:rPr lang="en-US" smtClean="0"/>
              <a:t>13</a:t>
            </a:fld>
            <a:endParaRPr lang="en-US"/>
          </a:p>
        </p:txBody>
      </p:sp>
    </p:spTree>
    <p:extLst>
      <p:ext uri="{BB962C8B-B14F-4D97-AF65-F5344CB8AC3E}">
        <p14:creationId xmlns:p14="http://schemas.microsoft.com/office/powerpoint/2010/main" val="5936581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And so some future questions that could be asked using this technology is looking at if organoids are a good model to study disorders or for doing patient specific drug screens. In order for them to be good models they should provide us with reliable and reproducible results, so we would have to look at thinks like </a:t>
            </a:r>
            <a:r>
              <a:rPr lang="en-US" dirty="0" err="1"/>
              <a:t>whats</a:t>
            </a:r>
            <a:r>
              <a:rPr lang="en-US" dirty="0"/>
              <a:t> the inter and intra batch variability in responses to drugs or rate of development, or progression of disease pathology. And it it can be used to measure variability between cell line or between genotypes too. </a:t>
            </a:r>
          </a:p>
          <a:p>
            <a:pPr marL="171450" indent="-171450">
              <a:buFontTx/>
              <a:buChar char="-"/>
            </a:pPr>
            <a:r>
              <a:rPr lang="en-US" dirty="0"/>
              <a:t>We can also look at this emergent oscillatory activity with the progression of </a:t>
            </a:r>
            <a:r>
              <a:rPr lang="en-US" dirty="0" err="1"/>
              <a:t>parkinsons</a:t>
            </a:r>
            <a:r>
              <a:rPr lang="en-US" dirty="0"/>
              <a:t>, we can look at </a:t>
            </a:r>
            <a:r>
              <a:rPr lang="en-US" dirty="0" err="1"/>
              <a:t>whats</a:t>
            </a:r>
            <a:r>
              <a:rPr lang="en-US" dirty="0"/>
              <a:t> causing this to happen and if the process can be slowed down or interfered with.</a:t>
            </a:r>
          </a:p>
          <a:p>
            <a:endParaRPr lang="en-US" dirty="0"/>
          </a:p>
        </p:txBody>
      </p:sp>
      <p:sp>
        <p:nvSpPr>
          <p:cNvPr id="4" name="Slide Number Placeholder 3"/>
          <p:cNvSpPr>
            <a:spLocks noGrp="1"/>
          </p:cNvSpPr>
          <p:nvPr>
            <p:ph type="sldNum" sz="quarter" idx="5"/>
          </p:nvPr>
        </p:nvSpPr>
        <p:spPr/>
        <p:txBody>
          <a:bodyPr/>
          <a:lstStyle/>
          <a:p>
            <a:fld id="{91DC8C2B-3E25-7B4A-9E93-8D86740253FC}" type="slidenum">
              <a:rPr lang="en-US" smtClean="0"/>
              <a:t>14</a:t>
            </a:fld>
            <a:endParaRPr lang="en-US"/>
          </a:p>
        </p:txBody>
      </p:sp>
    </p:spTree>
    <p:extLst>
      <p:ext uri="{BB962C8B-B14F-4D97-AF65-F5344CB8AC3E}">
        <p14:creationId xmlns:p14="http://schemas.microsoft.com/office/powerpoint/2010/main" val="37066588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err="1"/>
              <a:t>Isradipine</a:t>
            </a:r>
            <a:r>
              <a:rPr lang="en-US" dirty="0"/>
              <a:t> blocks L </a:t>
            </a:r>
            <a:r>
              <a:rPr lang="en-US" dirty="0" err="1"/>
              <a:t>typye</a:t>
            </a:r>
            <a:r>
              <a:rPr lang="en-US" dirty="0"/>
              <a:t> calcium channels responsible for autonomous </a:t>
            </a:r>
            <a:r>
              <a:rPr lang="en-US" dirty="0" err="1"/>
              <a:t>pacemaking</a:t>
            </a:r>
            <a:r>
              <a:rPr lang="en-US" dirty="0"/>
              <a:t> activity in </a:t>
            </a:r>
            <a:r>
              <a:rPr lang="en-US" dirty="0" err="1"/>
              <a:t>SNc</a:t>
            </a:r>
            <a:r>
              <a:rPr lang="en-US" dirty="0"/>
              <a:t>, the decrease of dopamine input to striatum is what is thought to cause rhythmic activity in basal ganglia by connecting the different nuclei. So </a:t>
            </a:r>
            <a:r>
              <a:rPr lang="en-US" dirty="0" err="1"/>
              <a:t>isradipine</a:t>
            </a:r>
            <a:r>
              <a:rPr lang="en-US" dirty="0"/>
              <a:t> should show sig decrease in activity in control organoids but not in PD organoids where the input to basal ganglia is already severed and synchronous activity emerged. </a:t>
            </a:r>
          </a:p>
          <a:p>
            <a:pPr marL="171450" indent="-171450">
              <a:buFontTx/>
              <a:buChar char="-"/>
            </a:pPr>
            <a:endParaRPr lang="en-US" dirty="0"/>
          </a:p>
          <a:p>
            <a:pPr marL="171450" indent="-171450">
              <a:buFontTx/>
              <a:buChar char="-"/>
            </a:pPr>
            <a:r>
              <a:rPr lang="en-US" dirty="0"/>
              <a:t>HCN channels play a role in </a:t>
            </a:r>
            <a:r>
              <a:rPr lang="en-US" dirty="0" err="1"/>
              <a:t>pacemaking</a:t>
            </a:r>
            <a:r>
              <a:rPr lang="en-US" dirty="0"/>
              <a:t> of GP neurons but not STN or </a:t>
            </a:r>
            <a:r>
              <a:rPr lang="en-US" dirty="0" err="1"/>
              <a:t>SNc</a:t>
            </a:r>
            <a:r>
              <a:rPr lang="en-US" dirty="0"/>
              <a:t> neurons, so blocking them may show a significant decrease in synchronized activity in PD organoids but not much change in controls organoids. Disruptions in striatal </a:t>
            </a:r>
            <a:r>
              <a:rPr lang="en-US" dirty="0" err="1"/>
              <a:t>gabaergic</a:t>
            </a:r>
            <a:r>
              <a:rPr lang="en-US" dirty="0"/>
              <a:t> input into the GP may trigger the emergent synchronous activity seen in GP by causing over activation of HCN neurons which control autonomous </a:t>
            </a:r>
            <a:r>
              <a:rPr lang="en-US" dirty="0" err="1"/>
              <a:t>pacemaking</a:t>
            </a:r>
            <a:r>
              <a:rPr lang="en-US" dirty="0"/>
              <a:t> activity in GP neurons </a:t>
            </a:r>
          </a:p>
          <a:p>
            <a:pPr marL="171450" indent="-171450">
              <a:buFontTx/>
              <a:buChar char="-"/>
            </a:pPr>
            <a:endParaRPr lang="en-US" dirty="0"/>
          </a:p>
          <a:p>
            <a:pPr marL="171450" indent="-171450">
              <a:buFontTx/>
              <a:buChar char="-"/>
            </a:pPr>
            <a:r>
              <a:rPr lang="en-US" dirty="0"/>
              <a:t>NMDA receptors seems to regulate bursting activity in SN </a:t>
            </a:r>
          </a:p>
          <a:p>
            <a:pPr marL="171450" indent="-171450">
              <a:buFontTx/>
              <a:buChar char="-"/>
            </a:pPr>
            <a:r>
              <a:rPr lang="en-US" dirty="0"/>
              <a:t>Striatal input into the </a:t>
            </a:r>
            <a:r>
              <a:rPr lang="en-US" dirty="0" err="1"/>
              <a:t>Gpi</a:t>
            </a:r>
            <a:r>
              <a:rPr lang="en-US" dirty="0"/>
              <a:t> is facilitated by D1 receptors and input into the indirect path is facilitated by D2 receptors. In PD the spike rate of </a:t>
            </a:r>
            <a:r>
              <a:rPr lang="en-US" dirty="0" err="1"/>
              <a:t>Gpi</a:t>
            </a:r>
            <a:r>
              <a:rPr lang="en-US" dirty="0"/>
              <a:t> neurons increase and </a:t>
            </a:r>
            <a:r>
              <a:rPr lang="en-US" dirty="0" err="1"/>
              <a:t>Gpe</a:t>
            </a:r>
            <a:r>
              <a:rPr lang="en-US" dirty="0"/>
              <a:t> neurons decrease, so dopamine depletion in the striatum leads to reduced inhibition in the direct pathway </a:t>
            </a:r>
          </a:p>
        </p:txBody>
      </p:sp>
      <p:sp>
        <p:nvSpPr>
          <p:cNvPr id="4" name="Slide Number Placeholder 3"/>
          <p:cNvSpPr>
            <a:spLocks noGrp="1"/>
          </p:cNvSpPr>
          <p:nvPr>
            <p:ph type="sldNum" sz="quarter" idx="5"/>
          </p:nvPr>
        </p:nvSpPr>
        <p:spPr/>
        <p:txBody>
          <a:bodyPr/>
          <a:lstStyle/>
          <a:p>
            <a:fld id="{61852485-FB32-0A49-865F-E2CA3EA1A51F}" type="slidenum">
              <a:rPr lang="en-US" smtClean="0"/>
              <a:t>16</a:t>
            </a:fld>
            <a:endParaRPr lang="en-US"/>
          </a:p>
        </p:txBody>
      </p:sp>
    </p:spTree>
    <p:extLst>
      <p:ext uri="{BB962C8B-B14F-4D97-AF65-F5344CB8AC3E}">
        <p14:creationId xmlns:p14="http://schemas.microsoft.com/office/powerpoint/2010/main" val="7810223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introducing </a:t>
            </a:r>
            <a:r>
              <a:rPr lang="en-US" dirty="0" err="1"/>
              <a:t>oscialltion</a:t>
            </a:r>
            <a:r>
              <a:rPr lang="en-US" dirty="0"/>
              <a:t> analysis, talk about how it will be useful to look at the effects of dopamine depletion on basal ganglia activity, it seems that Da depletion causes low frequency oscillatory activity </a:t>
            </a:r>
          </a:p>
        </p:txBody>
      </p:sp>
      <p:sp>
        <p:nvSpPr>
          <p:cNvPr id="4" name="Slide Number Placeholder 3"/>
          <p:cNvSpPr>
            <a:spLocks noGrp="1"/>
          </p:cNvSpPr>
          <p:nvPr>
            <p:ph type="sldNum" sz="quarter" idx="5"/>
          </p:nvPr>
        </p:nvSpPr>
        <p:spPr/>
        <p:txBody>
          <a:bodyPr/>
          <a:lstStyle/>
          <a:p>
            <a:fld id="{61852485-FB32-0A49-865F-E2CA3EA1A51F}" type="slidenum">
              <a:rPr lang="en-US" smtClean="0"/>
              <a:t>17</a:t>
            </a:fld>
            <a:endParaRPr lang="en-US"/>
          </a:p>
        </p:txBody>
      </p:sp>
    </p:spTree>
    <p:extLst>
      <p:ext uri="{BB962C8B-B14F-4D97-AF65-F5344CB8AC3E}">
        <p14:creationId xmlns:p14="http://schemas.microsoft.com/office/powerpoint/2010/main" val="17659143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1852485-FB32-0A49-865F-E2CA3EA1A51F}" type="slidenum">
              <a:rPr lang="en-US" smtClean="0"/>
              <a:t>24</a:t>
            </a:fld>
            <a:endParaRPr lang="en-US"/>
          </a:p>
        </p:txBody>
      </p:sp>
    </p:spTree>
    <p:extLst>
      <p:ext uri="{BB962C8B-B14F-4D97-AF65-F5344CB8AC3E}">
        <p14:creationId xmlns:p14="http://schemas.microsoft.com/office/powerpoint/2010/main" val="38478262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14D4E-3AEA-CB4F-8176-09ECB224260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A3957AB-2D50-114F-B1E2-F7BFEB7384E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5201302-9B0F-164B-A1D1-9C68B809408B}"/>
              </a:ext>
            </a:extLst>
          </p:cNvPr>
          <p:cNvSpPr>
            <a:spLocks noGrp="1"/>
          </p:cNvSpPr>
          <p:nvPr>
            <p:ph type="dt" sz="half" idx="10"/>
          </p:nvPr>
        </p:nvSpPr>
        <p:spPr/>
        <p:txBody>
          <a:bodyPr/>
          <a:lstStyle/>
          <a:p>
            <a:fld id="{9C0B1921-D42E-4F4C-87EA-166ACE6D9B14}" type="datetimeFigureOut">
              <a:rPr lang="en-US" smtClean="0"/>
              <a:t>4/5/21</a:t>
            </a:fld>
            <a:endParaRPr lang="en-US"/>
          </a:p>
        </p:txBody>
      </p:sp>
      <p:sp>
        <p:nvSpPr>
          <p:cNvPr id="5" name="Footer Placeholder 4">
            <a:extLst>
              <a:ext uri="{FF2B5EF4-FFF2-40B4-BE49-F238E27FC236}">
                <a16:creationId xmlns:a16="http://schemas.microsoft.com/office/drawing/2014/main" id="{CEED6D0F-769D-6E4E-85A0-75D4DB3CFA2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D47959F-C0AA-1442-B1E7-1150500A27E3}"/>
              </a:ext>
            </a:extLst>
          </p:cNvPr>
          <p:cNvSpPr>
            <a:spLocks noGrp="1"/>
          </p:cNvSpPr>
          <p:nvPr>
            <p:ph type="sldNum" sz="quarter" idx="12"/>
          </p:nvPr>
        </p:nvSpPr>
        <p:spPr/>
        <p:txBody>
          <a:bodyPr/>
          <a:lstStyle/>
          <a:p>
            <a:fld id="{DEB7B1C3-4614-EC4B-AF57-C100A1ED12A3}" type="slidenum">
              <a:rPr lang="en-US" smtClean="0"/>
              <a:t>‹#›</a:t>
            </a:fld>
            <a:endParaRPr lang="en-US"/>
          </a:p>
        </p:txBody>
      </p:sp>
    </p:spTree>
    <p:extLst>
      <p:ext uri="{BB962C8B-B14F-4D97-AF65-F5344CB8AC3E}">
        <p14:creationId xmlns:p14="http://schemas.microsoft.com/office/powerpoint/2010/main" val="9503177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C60BB5-70AF-B74D-AA9A-C63D8EFC8F1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7FC2463-CA28-3441-BA36-3A0D089CD4A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AC86444-0287-B44C-A2BC-66B0705ADB0A}"/>
              </a:ext>
            </a:extLst>
          </p:cNvPr>
          <p:cNvSpPr>
            <a:spLocks noGrp="1"/>
          </p:cNvSpPr>
          <p:nvPr>
            <p:ph type="dt" sz="half" idx="10"/>
          </p:nvPr>
        </p:nvSpPr>
        <p:spPr/>
        <p:txBody>
          <a:bodyPr/>
          <a:lstStyle/>
          <a:p>
            <a:fld id="{9C0B1921-D42E-4F4C-87EA-166ACE6D9B14}" type="datetimeFigureOut">
              <a:rPr lang="en-US" smtClean="0"/>
              <a:t>4/5/21</a:t>
            </a:fld>
            <a:endParaRPr lang="en-US"/>
          </a:p>
        </p:txBody>
      </p:sp>
      <p:sp>
        <p:nvSpPr>
          <p:cNvPr id="5" name="Footer Placeholder 4">
            <a:extLst>
              <a:ext uri="{FF2B5EF4-FFF2-40B4-BE49-F238E27FC236}">
                <a16:creationId xmlns:a16="http://schemas.microsoft.com/office/drawing/2014/main" id="{46E1D9FF-3B6A-254D-A9FA-FFE0AC92139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96E998A-4498-5548-BE1C-2A137150CACD}"/>
              </a:ext>
            </a:extLst>
          </p:cNvPr>
          <p:cNvSpPr>
            <a:spLocks noGrp="1"/>
          </p:cNvSpPr>
          <p:nvPr>
            <p:ph type="sldNum" sz="quarter" idx="12"/>
          </p:nvPr>
        </p:nvSpPr>
        <p:spPr/>
        <p:txBody>
          <a:bodyPr/>
          <a:lstStyle/>
          <a:p>
            <a:fld id="{DEB7B1C3-4614-EC4B-AF57-C100A1ED12A3}" type="slidenum">
              <a:rPr lang="en-US" smtClean="0"/>
              <a:t>‹#›</a:t>
            </a:fld>
            <a:endParaRPr lang="en-US"/>
          </a:p>
        </p:txBody>
      </p:sp>
    </p:spTree>
    <p:extLst>
      <p:ext uri="{BB962C8B-B14F-4D97-AF65-F5344CB8AC3E}">
        <p14:creationId xmlns:p14="http://schemas.microsoft.com/office/powerpoint/2010/main" val="29363443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73C05D8-9B26-724D-BEC0-F88ABE452FA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7166F53-1239-B54D-BA58-34520DAB759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2FADE9-2818-6942-800E-FEFF1686F17C}"/>
              </a:ext>
            </a:extLst>
          </p:cNvPr>
          <p:cNvSpPr>
            <a:spLocks noGrp="1"/>
          </p:cNvSpPr>
          <p:nvPr>
            <p:ph type="dt" sz="half" idx="10"/>
          </p:nvPr>
        </p:nvSpPr>
        <p:spPr/>
        <p:txBody>
          <a:bodyPr/>
          <a:lstStyle/>
          <a:p>
            <a:fld id="{9C0B1921-D42E-4F4C-87EA-166ACE6D9B14}" type="datetimeFigureOut">
              <a:rPr lang="en-US" smtClean="0"/>
              <a:t>4/5/21</a:t>
            </a:fld>
            <a:endParaRPr lang="en-US"/>
          </a:p>
        </p:txBody>
      </p:sp>
      <p:sp>
        <p:nvSpPr>
          <p:cNvPr id="5" name="Footer Placeholder 4">
            <a:extLst>
              <a:ext uri="{FF2B5EF4-FFF2-40B4-BE49-F238E27FC236}">
                <a16:creationId xmlns:a16="http://schemas.microsoft.com/office/drawing/2014/main" id="{9C56FC3E-43CB-894E-8670-7A6DA3E57CF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3B7087A-AF43-174D-8481-FD069B0EEFE8}"/>
              </a:ext>
            </a:extLst>
          </p:cNvPr>
          <p:cNvSpPr>
            <a:spLocks noGrp="1"/>
          </p:cNvSpPr>
          <p:nvPr>
            <p:ph type="sldNum" sz="quarter" idx="12"/>
          </p:nvPr>
        </p:nvSpPr>
        <p:spPr/>
        <p:txBody>
          <a:bodyPr/>
          <a:lstStyle/>
          <a:p>
            <a:fld id="{DEB7B1C3-4614-EC4B-AF57-C100A1ED12A3}" type="slidenum">
              <a:rPr lang="en-US" smtClean="0"/>
              <a:t>‹#›</a:t>
            </a:fld>
            <a:endParaRPr lang="en-US"/>
          </a:p>
        </p:txBody>
      </p:sp>
    </p:spTree>
    <p:extLst>
      <p:ext uri="{BB962C8B-B14F-4D97-AF65-F5344CB8AC3E}">
        <p14:creationId xmlns:p14="http://schemas.microsoft.com/office/powerpoint/2010/main" val="12338249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89E64-0392-7F49-8542-CFB3B526813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9C21D95-93C5-3340-91E7-31805366B0F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F8DAD3E-4F92-4243-A552-7FD8CE1B364A}"/>
              </a:ext>
            </a:extLst>
          </p:cNvPr>
          <p:cNvSpPr>
            <a:spLocks noGrp="1"/>
          </p:cNvSpPr>
          <p:nvPr>
            <p:ph type="dt" sz="half" idx="10"/>
          </p:nvPr>
        </p:nvSpPr>
        <p:spPr/>
        <p:txBody>
          <a:bodyPr/>
          <a:lstStyle/>
          <a:p>
            <a:fld id="{9C0B1921-D42E-4F4C-87EA-166ACE6D9B14}" type="datetimeFigureOut">
              <a:rPr lang="en-US" smtClean="0"/>
              <a:t>4/5/21</a:t>
            </a:fld>
            <a:endParaRPr lang="en-US"/>
          </a:p>
        </p:txBody>
      </p:sp>
      <p:sp>
        <p:nvSpPr>
          <p:cNvPr id="5" name="Footer Placeholder 4">
            <a:extLst>
              <a:ext uri="{FF2B5EF4-FFF2-40B4-BE49-F238E27FC236}">
                <a16:creationId xmlns:a16="http://schemas.microsoft.com/office/drawing/2014/main" id="{A29C701C-5D1C-6F49-A1D8-D36E77B1896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3F9FC54-8CC9-C041-8BF7-515AB05AE4C6}"/>
              </a:ext>
            </a:extLst>
          </p:cNvPr>
          <p:cNvSpPr>
            <a:spLocks noGrp="1"/>
          </p:cNvSpPr>
          <p:nvPr>
            <p:ph type="sldNum" sz="quarter" idx="12"/>
          </p:nvPr>
        </p:nvSpPr>
        <p:spPr/>
        <p:txBody>
          <a:bodyPr/>
          <a:lstStyle/>
          <a:p>
            <a:fld id="{DEB7B1C3-4614-EC4B-AF57-C100A1ED12A3}" type="slidenum">
              <a:rPr lang="en-US" smtClean="0"/>
              <a:t>‹#›</a:t>
            </a:fld>
            <a:endParaRPr lang="en-US"/>
          </a:p>
        </p:txBody>
      </p:sp>
    </p:spTree>
    <p:extLst>
      <p:ext uri="{BB962C8B-B14F-4D97-AF65-F5344CB8AC3E}">
        <p14:creationId xmlns:p14="http://schemas.microsoft.com/office/powerpoint/2010/main" val="37856168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6CADCB-C9F2-AA4F-908F-77A05CB0A3C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D5E3349-D84C-E142-A31A-60D26C34650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855D3C8-2AF0-D94A-A630-DC7FA038C9AE}"/>
              </a:ext>
            </a:extLst>
          </p:cNvPr>
          <p:cNvSpPr>
            <a:spLocks noGrp="1"/>
          </p:cNvSpPr>
          <p:nvPr>
            <p:ph type="dt" sz="half" idx="10"/>
          </p:nvPr>
        </p:nvSpPr>
        <p:spPr/>
        <p:txBody>
          <a:bodyPr/>
          <a:lstStyle/>
          <a:p>
            <a:fld id="{9C0B1921-D42E-4F4C-87EA-166ACE6D9B14}" type="datetimeFigureOut">
              <a:rPr lang="en-US" smtClean="0"/>
              <a:t>4/5/21</a:t>
            </a:fld>
            <a:endParaRPr lang="en-US"/>
          </a:p>
        </p:txBody>
      </p:sp>
      <p:sp>
        <p:nvSpPr>
          <p:cNvPr id="5" name="Footer Placeholder 4">
            <a:extLst>
              <a:ext uri="{FF2B5EF4-FFF2-40B4-BE49-F238E27FC236}">
                <a16:creationId xmlns:a16="http://schemas.microsoft.com/office/drawing/2014/main" id="{28002169-9F26-4D4C-BF09-9664C5ED882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4134D6C-F11F-C74B-9AA6-98FA38E7F3F7}"/>
              </a:ext>
            </a:extLst>
          </p:cNvPr>
          <p:cNvSpPr>
            <a:spLocks noGrp="1"/>
          </p:cNvSpPr>
          <p:nvPr>
            <p:ph type="sldNum" sz="quarter" idx="12"/>
          </p:nvPr>
        </p:nvSpPr>
        <p:spPr/>
        <p:txBody>
          <a:bodyPr/>
          <a:lstStyle/>
          <a:p>
            <a:fld id="{DEB7B1C3-4614-EC4B-AF57-C100A1ED12A3}" type="slidenum">
              <a:rPr lang="en-US" smtClean="0"/>
              <a:t>‹#›</a:t>
            </a:fld>
            <a:endParaRPr lang="en-US"/>
          </a:p>
        </p:txBody>
      </p:sp>
    </p:spTree>
    <p:extLst>
      <p:ext uri="{BB962C8B-B14F-4D97-AF65-F5344CB8AC3E}">
        <p14:creationId xmlns:p14="http://schemas.microsoft.com/office/powerpoint/2010/main" val="16909796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A99B40-5732-544B-9C28-68CBC6BC726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643E36C-F4F8-C54A-8A0A-F4E12FF5710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22B3AFB-9547-9C4E-81F6-6D50BF0C328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C742CD3-D50F-664F-9FE8-881CB1EBB1AD}"/>
              </a:ext>
            </a:extLst>
          </p:cNvPr>
          <p:cNvSpPr>
            <a:spLocks noGrp="1"/>
          </p:cNvSpPr>
          <p:nvPr>
            <p:ph type="dt" sz="half" idx="10"/>
          </p:nvPr>
        </p:nvSpPr>
        <p:spPr/>
        <p:txBody>
          <a:bodyPr/>
          <a:lstStyle/>
          <a:p>
            <a:fld id="{9C0B1921-D42E-4F4C-87EA-166ACE6D9B14}" type="datetimeFigureOut">
              <a:rPr lang="en-US" smtClean="0"/>
              <a:t>4/5/21</a:t>
            </a:fld>
            <a:endParaRPr lang="en-US"/>
          </a:p>
        </p:txBody>
      </p:sp>
      <p:sp>
        <p:nvSpPr>
          <p:cNvPr id="6" name="Footer Placeholder 5">
            <a:extLst>
              <a:ext uri="{FF2B5EF4-FFF2-40B4-BE49-F238E27FC236}">
                <a16:creationId xmlns:a16="http://schemas.microsoft.com/office/drawing/2014/main" id="{A4B2EAD4-23F8-4448-A3AB-40F4840CF2C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2443658-4AD4-D049-8349-210BDEBEFCB5}"/>
              </a:ext>
            </a:extLst>
          </p:cNvPr>
          <p:cNvSpPr>
            <a:spLocks noGrp="1"/>
          </p:cNvSpPr>
          <p:nvPr>
            <p:ph type="sldNum" sz="quarter" idx="12"/>
          </p:nvPr>
        </p:nvSpPr>
        <p:spPr/>
        <p:txBody>
          <a:bodyPr/>
          <a:lstStyle/>
          <a:p>
            <a:fld id="{DEB7B1C3-4614-EC4B-AF57-C100A1ED12A3}" type="slidenum">
              <a:rPr lang="en-US" smtClean="0"/>
              <a:t>‹#›</a:t>
            </a:fld>
            <a:endParaRPr lang="en-US"/>
          </a:p>
        </p:txBody>
      </p:sp>
    </p:spTree>
    <p:extLst>
      <p:ext uri="{BB962C8B-B14F-4D97-AF65-F5344CB8AC3E}">
        <p14:creationId xmlns:p14="http://schemas.microsoft.com/office/powerpoint/2010/main" val="18890239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F8B047-87B4-954D-94E6-FBD38E07FA0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F500513-2A9F-7146-BD73-0126AFD46BC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5C3759A-AF70-CB43-8F58-0AD17976B76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B03A49E-6AA0-884F-BE56-2B6332AEBC5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9341F9D-5F17-D84F-9B55-3168F5536C1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DF8978E-815C-9D48-B6E4-E947578CAEDF}"/>
              </a:ext>
            </a:extLst>
          </p:cNvPr>
          <p:cNvSpPr>
            <a:spLocks noGrp="1"/>
          </p:cNvSpPr>
          <p:nvPr>
            <p:ph type="dt" sz="half" idx="10"/>
          </p:nvPr>
        </p:nvSpPr>
        <p:spPr/>
        <p:txBody>
          <a:bodyPr/>
          <a:lstStyle/>
          <a:p>
            <a:fld id="{9C0B1921-D42E-4F4C-87EA-166ACE6D9B14}" type="datetimeFigureOut">
              <a:rPr lang="en-US" smtClean="0"/>
              <a:t>4/5/21</a:t>
            </a:fld>
            <a:endParaRPr lang="en-US"/>
          </a:p>
        </p:txBody>
      </p:sp>
      <p:sp>
        <p:nvSpPr>
          <p:cNvPr id="8" name="Footer Placeholder 7">
            <a:extLst>
              <a:ext uri="{FF2B5EF4-FFF2-40B4-BE49-F238E27FC236}">
                <a16:creationId xmlns:a16="http://schemas.microsoft.com/office/drawing/2014/main" id="{540142FD-D3FD-A946-90DD-48B81484B41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3ACBE55-0C37-4C4D-9F52-A36BB9AEE4A9}"/>
              </a:ext>
            </a:extLst>
          </p:cNvPr>
          <p:cNvSpPr>
            <a:spLocks noGrp="1"/>
          </p:cNvSpPr>
          <p:nvPr>
            <p:ph type="sldNum" sz="quarter" idx="12"/>
          </p:nvPr>
        </p:nvSpPr>
        <p:spPr/>
        <p:txBody>
          <a:bodyPr/>
          <a:lstStyle/>
          <a:p>
            <a:fld id="{DEB7B1C3-4614-EC4B-AF57-C100A1ED12A3}" type="slidenum">
              <a:rPr lang="en-US" smtClean="0"/>
              <a:t>‹#›</a:t>
            </a:fld>
            <a:endParaRPr lang="en-US"/>
          </a:p>
        </p:txBody>
      </p:sp>
    </p:spTree>
    <p:extLst>
      <p:ext uri="{BB962C8B-B14F-4D97-AF65-F5344CB8AC3E}">
        <p14:creationId xmlns:p14="http://schemas.microsoft.com/office/powerpoint/2010/main" val="10052169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096DC1-31E5-7E47-BED3-F327544BC05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4730507-C305-694A-A764-EA25E0E3B762}"/>
              </a:ext>
            </a:extLst>
          </p:cNvPr>
          <p:cNvSpPr>
            <a:spLocks noGrp="1"/>
          </p:cNvSpPr>
          <p:nvPr>
            <p:ph type="dt" sz="half" idx="10"/>
          </p:nvPr>
        </p:nvSpPr>
        <p:spPr/>
        <p:txBody>
          <a:bodyPr/>
          <a:lstStyle/>
          <a:p>
            <a:fld id="{9C0B1921-D42E-4F4C-87EA-166ACE6D9B14}" type="datetimeFigureOut">
              <a:rPr lang="en-US" smtClean="0"/>
              <a:t>4/5/21</a:t>
            </a:fld>
            <a:endParaRPr lang="en-US"/>
          </a:p>
        </p:txBody>
      </p:sp>
      <p:sp>
        <p:nvSpPr>
          <p:cNvPr id="4" name="Footer Placeholder 3">
            <a:extLst>
              <a:ext uri="{FF2B5EF4-FFF2-40B4-BE49-F238E27FC236}">
                <a16:creationId xmlns:a16="http://schemas.microsoft.com/office/drawing/2014/main" id="{57E8D0F3-4922-2042-8FCE-BDF72E27AA7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011EA1F-F58B-B144-B805-CDFA26233D9F}"/>
              </a:ext>
            </a:extLst>
          </p:cNvPr>
          <p:cNvSpPr>
            <a:spLocks noGrp="1"/>
          </p:cNvSpPr>
          <p:nvPr>
            <p:ph type="sldNum" sz="quarter" idx="12"/>
          </p:nvPr>
        </p:nvSpPr>
        <p:spPr/>
        <p:txBody>
          <a:bodyPr/>
          <a:lstStyle/>
          <a:p>
            <a:fld id="{DEB7B1C3-4614-EC4B-AF57-C100A1ED12A3}" type="slidenum">
              <a:rPr lang="en-US" smtClean="0"/>
              <a:t>‹#›</a:t>
            </a:fld>
            <a:endParaRPr lang="en-US"/>
          </a:p>
        </p:txBody>
      </p:sp>
    </p:spTree>
    <p:extLst>
      <p:ext uri="{BB962C8B-B14F-4D97-AF65-F5344CB8AC3E}">
        <p14:creationId xmlns:p14="http://schemas.microsoft.com/office/powerpoint/2010/main" val="38852205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E1F6D80-B85C-5341-8F47-9174E50A16AA}"/>
              </a:ext>
            </a:extLst>
          </p:cNvPr>
          <p:cNvSpPr>
            <a:spLocks noGrp="1"/>
          </p:cNvSpPr>
          <p:nvPr>
            <p:ph type="dt" sz="half" idx="10"/>
          </p:nvPr>
        </p:nvSpPr>
        <p:spPr/>
        <p:txBody>
          <a:bodyPr/>
          <a:lstStyle/>
          <a:p>
            <a:fld id="{9C0B1921-D42E-4F4C-87EA-166ACE6D9B14}" type="datetimeFigureOut">
              <a:rPr lang="en-US" smtClean="0"/>
              <a:t>4/5/21</a:t>
            </a:fld>
            <a:endParaRPr lang="en-US"/>
          </a:p>
        </p:txBody>
      </p:sp>
      <p:sp>
        <p:nvSpPr>
          <p:cNvPr id="3" name="Footer Placeholder 2">
            <a:extLst>
              <a:ext uri="{FF2B5EF4-FFF2-40B4-BE49-F238E27FC236}">
                <a16:creationId xmlns:a16="http://schemas.microsoft.com/office/drawing/2014/main" id="{52E645C9-D6A1-3C42-A928-C10CC5B6320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0F1C805-FE86-2F4E-AF5B-0B6B428045B1}"/>
              </a:ext>
            </a:extLst>
          </p:cNvPr>
          <p:cNvSpPr>
            <a:spLocks noGrp="1"/>
          </p:cNvSpPr>
          <p:nvPr>
            <p:ph type="sldNum" sz="quarter" idx="12"/>
          </p:nvPr>
        </p:nvSpPr>
        <p:spPr/>
        <p:txBody>
          <a:bodyPr/>
          <a:lstStyle/>
          <a:p>
            <a:fld id="{DEB7B1C3-4614-EC4B-AF57-C100A1ED12A3}" type="slidenum">
              <a:rPr lang="en-US" smtClean="0"/>
              <a:t>‹#›</a:t>
            </a:fld>
            <a:endParaRPr lang="en-US"/>
          </a:p>
        </p:txBody>
      </p:sp>
    </p:spTree>
    <p:extLst>
      <p:ext uri="{BB962C8B-B14F-4D97-AF65-F5344CB8AC3E}">
        <p14:creationId xmlns:p14="http://schemas.microsoft.com/office/powerpoint/2010/main" val="4659876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C937E7-2993-3B42-A6AD-D3F46DF9FA4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1FBD732-5A0B-8A49-870E-EC382A881FF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481DAF3-2722-3840-8836-2D5807F340A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7D59898-53A9-D24B-B500-EF95AA6B4FF7}"/>
              </a:ext>
            </a:extLst>
          </p:cNvPr>
          <p:cNvSpPr>
            <a:spLocks noGrp="1"/>
          </p:cNvSpPr>
          <p:nvPr>
            <p:ph type="dt" sz="half" idx="10"/>
          </p:nvPr>
        </p:nvSpPr>
        <p:spPr/>
        <p:txBody>
          <a:bodyPr/>
          <a:lstStyle/>
          <a:p>
            <a:fld id="{9C0B1921-D42E-4F4C-87EA-166ACE6D9B14}" type="datetimeFigureOut">
              <a:rPr lang="en-US" smtClean="0"/>
              <a:t>4/5/21</a:t>
            </a:fld>
            <a:endParaRPr lang="en-US"/>
          </a:p>
        </p:txBody>
      </p:sp>
      <p:sp>
        <p:nvSpPr>
          <p:cNvPr id="6" name="Footer Placeholder 5">
            <a:extLst>
              <a:ext uri="{FF2B5EF4-FFF2-40B4-BE49-F238E27FC236}">
                <a16:creationId xmlns:a16="http://schemas.microsoft.com/office/drawing/2014/main" id="{BAF1C0B9-9684-0F4C-A6F5-EA4E9FD4F07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BA0E6ED-32F9-7744-BF7D-DD728315B4E2}"/>
              </a:ext>
            </a:extLst>
          </p:cNvPr>
          <p:cNvSpPr>
            <a:spLocks noGrp="1"/>
          </p:cNvSpPr>
          <p:nvPr>
            <p:ph type="sldNum" sz="quarter" idx="12"/>
          </p:nvPr>
        </p:nvSpPr>
        <p:spPr/>
        <p:txBody>
          <a:bodyPr/>
          <a:lstStyle/>
          <a:p>
            <a:fld id="{DEB7B1C3-4614-EC4B-AF57-C100A1ED12A3}" type="slidenum">
              <a:rPr lang="en-US" smtClean="0"/>
              <a:t>‹#›</a:t>
            </a:fld>
            <a:endParaRPr lang="en-US"/>
          </a:p>
        </p:txBody>
      </p:sp>
    </p:spTree>
    <p:extLst>
      <p:ext uri="{BB962C8B-B14F-4D97-AF65-F5344CB8AC3E}">
        <p14:creationId xmlns:p14="http://schemas.microsoft.com/office/powerpoint/2010/main" val="11527127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80FD8B-01AA-404C-98E4-2B9AB0AD42F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1BE2A6D-4CBB-964A-90FA-E5474BE32DD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B079ABE-0F5B-4049-B46B-F879804B926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11E3DC8-A562-6942-B166-C5C616A1BFD8}"/>
              </a:ext>
            </a:extLst>
          </p:cNvPr>
          <p:cNvSpPr>
            <a:spLocks noGrp="1"/>
          </p:cNvSpPr>
          <p:nvPr>
            <p:ph type="dt" sz="half" idx="10"/>
          </p:nvPr>
        </p:nvSpPr>
        <p:spPr/>
        <p:txBody>
          <a:bodyPr/>
          <a:lstStyle/>
          <a:p>
            <a:fld id="{9C0B1921-D42E-4F4C-87EA-166ACE6D9B14}" type="datetimeFigureOut">
              <a:rPr lang="en-US" smtClean="0"/>
              <a:t>4/5/21</a:t>
            </a:fld>
            <a:endParaRPr lang="en-US"/>
          </a:p>
        </p:txBody>
      </p:sp>
      <p:sp>
        <p:nvSpPr>
          <p:cNvPr id="6" name="Footer Placeholder 5">
            <a:extLst>
              <a:ext uri="{FF2B5EF4-FFF2-40B4-BE49-F238E27FC236}">
                <a16:creationId xmlns:a16="http://schemas.microsoft.com/office/drawing/2014/main" id="{EFBF021E-CF11-EC43-A7B9-209211E7031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2BA11B9-D9FD-6B43-B49B-39E27837EE5C}"/>
              </a:ext>
            </a:extLst>
          </p:cNvPr>
          <p:cNvSpPr>
            <a:spLocks noGrp="1"/>
          </p:cNvSpPr>
          <p:nvPr>
            <p:ph type="sldNum" sz="quarter" idx="12"/>
          </p:nvPr>
        </p:nvSpPr>
        <p:spPr/>
        <p:txBody>
          <a:bodyPr/>
          <a:lstStyle/>
          <a:p>
            <a:fld id="{DEB7B1C3-4614-EC4B-AF57-C100A1ED12A3}" type="slidenum">
              <a:rPr lang="en-US" smtClean="0"/>
              <a:t>‹#›</a:t>
            </a:fld>
            <a:endParaRPr lang="en-US"/>
          </a:p>
        </p:txBody>
      </p:sp>
    </p:spTree>
    <p:extLst>
      <p:ext uri="{BB962C8B-B14F-4D97-AF65-F5344CB8AC3E}">
        <p14:creationId xmlns:p14="http://schemas.microsoft.com/office/powerpoint/2010/main" val="34755879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BEF29EB-AE55-EF42-B948-6256F911B52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5380FF6-E846-AA4E-8C05-579C828BF82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42A01F2-F5A7-6A47-9314-BD006C59A92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C0B1921-D42E-4F4C-87EA-166ACE6D9B14}" type="datetimeFigureOut">
              <a:rPr lang="en-US" smtClean="0"/>
              <a:t>4/5/21</a:t>
            </a:fld>
            <a:endParaRPr lang="en-US"/>
          </a:p>
        </p:txBody>
      </p:sp>
      <p:sp>
        <p:nvSpPr>
          <p:cNvPr id="5" name="Footer Placeholder 4">
            <a:extLst>
              <a:ext uri="{FF2B5EF4-FFF2-40B4-BE49-F238E27FC236}">
                <a16:creationId xmlns:a16="http://schemas.microsoft.com/office/drawing/2014/main" id="{E7A51EB5-91CE-1143-92F7-1DF1EEBFC4E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31A512A-A563-2B4F-ABDC-7BC5B465C89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EB7B1C3-4614-EC4B-AF57-C100A1ED12A3}" type="slidenum">
              <a:rPr lang="en-US" smtClean="0"/>
              <a:t>‹#›</a:t>
            </a:fld>
            <a:endParaRPr lang="en-US"/>
          </a:p>
        </p:txBody>
      </p:sp>
    </p:spTree>
    <p:extLst>
      <p:ext uri="{BB962C8B-B14F-4D97-AF65-F5344CB8AC3E}">
        <p14:creationId xmlns:p14="http://schemas.microsoft.com/office/powerpoint/2010/main" val="24864518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iff"/><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1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48.png"/></Relationships>
</file>

<file path=ppt/slides/_rels/slide1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51.png"/></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1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60.png"/><Relationship Id="rId4" Type="http://schemas.openxmlformats.org/officeDocument/2006/relationships/image" Target="../media/image59.png"/></Relationships>
</file>

<file path=ppt/slides/_rels/slide1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1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 Id="rId5" Type="http://schemas.openxmlformats.org/officeDocument/2006/relationships/image" Target="../media/image67.png"/><Relationship Id="rId4" Type="http://schemas.openxmlformats.org/officeDocument/2006/relationships/image" Target="../media/image66.png"/></Relationships>
</file>

<file path=ppt/slides/_rels/slide2.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chart" Target="../charts/chart2.xml"/><Relationship Id="rId1" Type="http://schemas.openxmlformats.org/officeDocument/2006/relationships/slideLayout" Target="../slideLayouts/slideLayout2.xml"/><Relationship Id="rId4" Type="http://schemas.openxmlformats.org/officeDocument/2006/relationships/chart" Target="../charts/chart4.xml"/></Relationships>
</file>

<file path=ppt/slides/_rels/slide2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chart" Target="../charts/chart5.xml"/><Relationship Id="rId1" Type="http://schemas.openxmlformats.org/officeDocument/2006/relationships/slideLayout" Target="../slideLayouts/slideLayout2.xml"/><Relationship Id="rId5" Type="http://schemas.openxmlformats.org/officeDocument/2006/relationships/chart" Target="../charts/chart8.xml"/><Relationship Id="rId4" Type="http://schemas.openxmlformats.org/officeDocument/2006/relationships/chart" Target="../charts/chart7.xml"/></Relationships>
</file>

<file path=ppt/slides/_rels/slide23.xml.rels><?xml version="1.0" encoding="UTF-8" standalone="yes"?>
<Relationships xmlns="http://schemas.openxmlformats.org/package/2006/relationships"><Relationship Id="rId3" Type="http://schemas.openxmlformats.org/officeDocument/2006/relationships/chart" Target="../charts/chart10.xml"/><Relationship Id="rId2" Type="http://schemas.openxmlformats.org/officeDocument/2006/relationships/chart" Target="../charts/chart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70.tiff"/><Relationship Id="rId7" Type="http://schemas.openxmlformats.org/officeDocument/2006/relationships/image" Target="../media/image74.tiff"/><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73.png"/><Relationship Id="rId5" Type="http://schemas.openxmlformats.org/officeDocument/2006/relationships/image" Target="../media/image72.tiff"/><Relationship Id="rId4" Type="http://schemas.openxmlformats.org/officeDocument/2006/relationships/image" Target="../media/image71.tiff"/></Relationships>
</file>

<file path=ppt/slides/_rels/slide2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4.xml.rels><?xml version="1.0" encoding="UTF-8" standalone="yes"?>
<Relationships xmlns="http://schemas.openxmlformats.org/package/2006/relationships"><Relationship Id="rId8" Type="http://schemas.openxmlformats.org/officeDocument/2006/relationships/image" Target="../media/image23.tiff"/><Relationship Id="rId3" Type="http://schemas.openxmlformats.org/officeDocument/2006/relationships/image" Target="../media/image18.jpg"/><Relationship Id="rId7" Type="http://schemas.openxmlformats.org/officeDocument/2006/relationships/image" Target="../media/image22.tiff"/><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1.tiff"/><Relationship Id="rId5" Type="http://schemas.openxmlformats.org/officeDocument/2006/relationships/image" Target="../media/image20.tiff"/><Relationship Id="rId4" Type="http://schemas.openxmlformats.org/officeDocument/2006/relationships/image" Target="../media/image19.jpg"/></Relationships>
</file>

<file path=ppt/slides/_rels/slide5.xml.rels><?xml version="1.0" encoding="UTF-8" standalone="yes"?>
<Relationships xmlns="http://schemas.openxmlformats.org/package/2006/relationships"><Relationship Id="rId8" Type="http://schemas.openxmlformats.org/officeDocument/2006/relationships/image" Target="../media/image30.tiff"/><Relationship Id="rId3" Type="http://schemas.openxmlformats.org/officeDocument/2006/relationships/image" Target="../media/image25.tiff"/><Relationship Id="rId7" Type="http://schemas.openxmlformats.org/officeDocument/2006/relationships/image" Target="../media/image29.tiff"/><Relationship Id="rId2" Type="http://schemas.openxmlformats.org/officeDocument/2006/relationships/image" Target="../media/image24.tiff"/><Relationship Id="rId1" Type="http://schemas.openxmlformats.org/officeDocument/2006/relationships/slideLayout" Target="../slideLayouts/slideLayout2.xml"/><Relationship Id="rId6" Type="http://schemas.openxmlformats.org/officeDocument/2006/relationships/image" Target="../media/image28.tiff"/><Relationship Id="rId5" Type="http://schemas.openxmlformats.org/officeDocument/2006/relationships/image" Target="../media/image27.tiff"/><Relationship Id="rId4" Type="http://schemas.openxmlformats.org/officeDocument/2006/relationships/image" Target="../media/image26.tiff"/></Relationships>
</file>

<file path=ppt/slides/_rels/slide6.xml.rels><?xml version="1.0" encoding="UTF-8" standalone="yes"?>
<Relationships xmlns="http://schemas.openxmlformats.org/package/2006/relationships"><Relationship Id="rId3" Type="http://schemas.openxmlformats.org/officeDocument/2006/relationships/image" Target="../media/image32.tiff"/><Relationship Id="rId2" Type="http://schemas.openxmlformats.org/officeDocument/2006/relationships/image" Target="../media/image31.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4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7EE23E-994C-D246-9CE1-F5BADCCA7BAE}"/>
              </a:ext>
            </a:extLst>
          </p:cNvPr>
          <p:cNvSpPr txBox="1"/>
          <p:nvPr/>
        </p:nvSpPr>
        <p:spPr>
          <a:xfrm>
            <a:off x="441433" y="305069"/>
            <a:ext cx="5370788" cy="1123384"/>
          </a:xfrm>
          <a:prstGeom prst="rect">
            <a:avLst/>
          </a:prstGeom>
          <a:noFill/>
        </p:spPr>
        <p:txBody>
          <a:bodyPr wrap="square" rtlCol="0">
            <a:spAutoFit/>
          </a:bodyPr>
          <a:lstStyle/>
          <a:p>
            <a:r>
              <a:rPr lang="en-US" sz="1500" dirty="0"/>
              <a:t>1) ISI Threshold:  </a:t>
            </a:r>
            <a:r>
              <a:rPr lang="en-US" sz="1300" dirty="0"/>
              <a:t>Two predefined thresholds – Min number of spikes allowed in burst, and min ISI between spikes in burst (</a:t>
            </a:r>
            <a:r>
              <a:rPr lang="en-US" sz="1300" dirty="0" err="1"/>
              <a:t>Chiappalone</a:t>
            </a:r>
            <a:r>
              <a:rPr lang="en-US" sz="1300" dirty="0"/>
              <a:t> et. al., 2005)</a:t>
            </a:r>
          </a:p>
          <a:p>
            <a:r>
              <a:rPr lang="en-US" sz="1300" dirty="0"/>
              <a:t>Generally; Min # spikes =5   </a:t>
            </a:r>
          </a:p>
          <a:p>
            <a:r>
              <a:rPr lang="en-US" sz="1300" dirty="0"/>
              <a:t>                   Max ISI = 100ms</a:t>
            </a:r>
          </a:p>
        </p:txBody>
      </p:sp>
      <p:sp>
        <p:nvSpPr>
          <p:cNvPr id="18" name="TextBox 17">
            <a:extLst>
              <a:ext uri="{FF2B5EF4-FFF2-40B4-BE49-F238E27FC236}">
                <a16:creationId xmlns:a16="http://schemas.microsoft.com/office/drawing/2014/main" id="{42B5F2F1-ED67-7E48-9C54-76E4E592DCC7}"/>
              </a:ext>
            </a:extLst>
          </p:cNvPr>
          <p:cNvSpPr txBox="1"/>
          <p:nvPr/>
        </p:nvSpPr>
        <p:spPr>
          <a:xfrm>
            <a:off x="6582469" y="1102188"/>
            <a:ext cx="242225" cy="369332"/>
          </a:xfrm>
          <a:prstGeom prst="rect">
            <a:avLst/>
          </a:prstGeom>
          <a:solidFill>
            <a:schemeClr val="bg1"/>
          </a:solidFill>
          <a:ln>
            <a:noFill/>
          </a:ln>
        </p:spPr>
        <p:txBody>
          <a:bodyPr wrap="square" rtlCol="0">
            <a:spAutoFit/>
          </a:bodyPr>
          <a:lstStyle/>
          <a:p>
            <a:endParaRPr lang="en-US" dirty="0"/>
          </a:p>
        </p:txBody>
      </p:sp>
      <p:pic>
        <p:nvPicPr>
          <p:cNvPr id="21" name="Picture 20">
            <a:extLst>
              <a:ext uri="{FF2B5EF4-FFF2-40B4-BE49-F238E27FC236}">
                <a16:creationId xmlns:a16="http://schemas.microsoft.com/office/drawing/2014/main" id="{4F137B50-384C-1949-A5BD-372C1B651597}"/>
              </a:ext>
            </a:extLst>
          </p:cNvPr>
          <p:cNvPicPr>
            <a:picLocks noChangeAspect="1"/>
          </p:cNvPicPr>
          <p:nvPr/>
        </p:nvPicPr>
        <p:blipFill>
          <a:blip r:embed="rId2"/>
          <a:stretch>
            <a:fillRect/>
          </a:stretch>
        </p:blipFill>
        <p:spPr>
          <a:xfrm>
            <a:off x="5812221" y="0"/>
            <a:ext cx="3484179" cy="1409571"/>
          </a:xfrm>
          <a:prstGeom prst="rect">
            <a:avLst/>
          </a:prstGeom>
        </p:spPr>
      </p:pic>
      <p:sp>
        <p:nvSpPr>
          <p:cNvPr id="22" name="TextBox 21">
            <a:extLst>
              <a:ext uri="{FF2B5EF4-FFF2-40B4-BE49-F238E27FC236}">
                <a16:creationId xmlns:a16="http://schemas.microsoft.com/office/drawing/2014/main" id="{CEA41E9C-5047-5F47-A594-BD9C8F0DE895}"/>
              </a:ext>
            </a:extLst>
          </p:cNvPr>
          <p:cNvSpPr txBox="1"/>
          <p:nvPr/>
        </p:nvSpPr>
        <p:spPr>
          <a:xfrm>
            <a:off x="396001" y="1756309"/>
            <a:ext cx="5861396" cy="1123384"/>
          </a:xfrm>
          <a:prstGeom prst="rect">
            <a:avLst/>
          </a:prstGeom>
          <a:noFill/>
        </p:spPr>
        <p:txBody>
          <a:bodyPr wrap="square" rtlCol="0">
            <a:spAutoFit/>
          </a:bodyPr>
          <a:lstStyle/>
          <a:p>
            <a:r>
              <a:rPr lang="en-US" sz="1500" dirty="0"/>
              <a:t>2) Poisson Surprise: </a:t>
            </a:r>
            <a:r>
              <a:rPr lang="en-US" sz="1300" dirty="0"/>
              <a:t>Assumes neurons fire according to a Poisson distribution based on the mean firing rate of the culture. And determines how improbable it is that a cluster of spikes fire together. Detects bursts as periods of deviation from an underlying Poisson distribution (</a:t>
            </a:r>
            <a:r>
              <a:rPr lang="en-CA" sz="1300" dirty="0" err="1"/>
              <a:t>Legéndy</a:t>
            </a:r>
            <a:r>
              <a:rPr lang="en-CA" sz="1300" dirty="0"/>
              <a:t> &amp; </a:t>
            </a:r>
            <a:r>
              <a:rPr lang="en-CA" sz="1300" dirty="0" err="1"/>
              <a:t>Salcman</a:t>
            </a:r>
            <a:r>
              <a:rPr lang="en-CA" sz="1300" dirty="0"/>
              <a:t>, 1985)</a:t>
            </a:r>
          </a:p>
          <a:p>
            <a:endParaRPr lang="en-US" sz="1300" dirty="0"/>
          </a:p>
        </p:txBody>
      </p:sp>
      <p:pic>
        <p:nvPicPr>
          <p:cNvPr id="23" name="Picture 22">
            <a:extLst>
              <a:ext uri="{FF2B5EF4-FFF2-40B4-BE49-F238E27FC236}">
                <a16:creationId xmlns:a16="http://schemas.microsoft.com/office/drawing/2014/main" id="{5691A08F-511C-CC42-9BA6-3098D5CAC19A}"/>
              </a:ext>
            </a:extLst>
          </p:cNvPr>
          <p:cNvPicPr>
            <a:picLocks noChangeAspect="1"/>
          </p:cNvPicPr>
          <p:nvPr/>
        </p:nvPicPr>
        <p:blipFill>
          <a:blip r:embed="rId3"/>
          <a:stretch>
            <a:fillRect/>
          </a:stretch>
        </p:blipFill>
        <p:spPr>
          <a:xfrm>
            <a:off x="6473613" y="1590942"/>
            <a:ext cx="2390354" cy="1541943"/>
          </a:xfrm>
          <a:prstGeom prst="rect">
            <a:avLst/>
          </a:prstGeom>
        </p:spPr>
      </p:pic>
      <p:sp>
        <p:nvSpPr>
          <p:cNvPr id="24" name="TextBox 23">
            <a:extLst>
              <a:ext uri="{FF2B5EF4-FFF2-40B4-BE49-F238E27FC236}">
                <a16:creationId xmlns:a16="http://schemas.microsoft.com/office/drawing/2014/main" id="{A947AA36-B3B9-AD4D-B25C-5E43A6C95341}"/>
              </a:ext>
            </a:extLst>
          </p:cNvPr>
          <p:cNvSpPr txBox="1"/>
          <p:nvPr/>
        </p:nvSpPr>
        <p:spPr>
          <a:xfrm>
            <a:off x="7022784" y="3124677"/>
            <a:ext cx="1371600" cy="230832"/>
          </a:xfrm>
          <a:prstGeom prst="rect">
            <a:avLst/>
          </a:prstGeom>
          <a:noFill/>
        </p:spPr>
        <p:txBody>
          <a:bodyPr wrap="square" rtlCol="0">
            <a:spAutoFit/>
          </a:bodyPr>
          <a:lstStyle/>
          <a:p>
            <a:r>
              <a:rPr lang="en-US" sz="900" dirty="0"/>
              <a:t>Number of Occurrences</a:t>
            </a:r>
          </a:p>
        </p:txBody>
      </p:sp>
      <p:sp>
        <p:nvSpPr>
          <p:cNvPr id="25" name="TextBox 24">
            <a:extLst>
              <a:ext uri="{FF2B5EF4-FFF2-40B4-BE49-F238E27FC236}">
                <a16:creationId xmlns:a16="http://schemas.microsoft.com/office/drawing/2014/main" id="{F6A0903D-5457-0A42-9B57-6C1743C17F9B}"/>
              </a:ext>
            </a:extLst>
          </p:cNvPr>
          <p:cNvSpPr txBox="1"/>
          <p:nvPr/>
        </p:nvSpPr>
        <p:spPr>
          <a:xfrm rot="16200000">
            <a:off x="5576679" y="2128961"/>
            <a:ext cx="1557408" cy="230832"/>
          </a:xfrm>
          <a:prstGeom prst="rect">
            <a:avLst/>
          </a:prstGeom>
          <a:noFill/>
        </p:spPr>
        <p:txBody>
          <a:bodyPr wrap="square" rtlCol="0">
            <a:spAutoFit/>
          </a:bodyPr>
          <a:lstStyle/>
          <a:p>
            <a:r>
              <a:rPr lang="en-US" sz="900" dirty="0"/>
              <a:t>Probability of occurrence </a:t>
            </a:r>
          </a:p>
        </p:txBody>
      </p:sp>
      <p:sp>
        <p:nvSpPr>
          <p:cNvPr id="26" name="TextBox 25">
            <a:extLst>
              <a:ext uri="{FF2B5EF4-FFF2-40B4-BE49-F238E27FC236}">
                <a16:creationId xmlns:a16="http://schemas.microsoft.com/office/drawing/2014/main" id="{76784F5E-E10A-CA40-9397-BF97953B7391}"/>
              </a:ext>
            </a:extLst>
          </p:cNvPr>
          <p:cNvSpPr txBox="1"/>
          <p:nvPr/>
        </p:nvSpPr>
        <p:spPr>
          <a:xfrm>
            <a:off x="9811409" y="377521"/>
            <a:ext cx="2013857" cy="692497"/>
          </a:xfrm>
          <a:prstGeom prst="rect">
            <a:avLst/>
          </a:prstGeom>
          <a:noFill/>
        </p:spPr>
        <p:txBody>
          <a:bodyPr wrap="square" rtlCol="0">
            <a:spAutoFit/>
          </a:bodyPr>
          <a:lstStyle/>
          <a:p>
            <a:r>
              <a:rPr lang="en-US" sz="1300" dirty="0"/>
              <a:t>Doesn’t take into account intrinsic differences between cultures</a:t>
            </a:r>
          </a:p>
        </p:txBody>
      </p:sp>
      <p:sp>
        <p:nvSpPr>
          <p:cNvPr id="27" name="TextBox 26">
            <a:extLst>
              <a:ext uri="{FF2B5EF4-FFF2-40B4-BE49-F238E27FC236}">
                <a16:creationId xmlns:a16="http://schemas.microsoft.com/office/drawing/2014/main" id="{41BC9949-13C8-DB42-B831-4C32033E540C}"/>
              </a:ext>
            </a:extLst>
          </p:cNvPr>
          <p:cNvSpPr txBox="1"/>
          <p:nvPr/>
        </p:nvSpPr>
        <p:spPr>
          <a:xfrm>
            <a:off x="9811408" y="1970987"/>
            <a:ext cx="2013858" cy="692497"/>
          </a:xfrm>
          <a:prstGeom prst="rect">
            <a:avLst/>
          </a:prstGeom>
          <a:noFill/>
        </p:spPr>
        <p:txBody>
          <a:bodyPr wrap="square" rtlCol="0">
            <a:spAutoFit/>
          </a:bodyPr>
          <a:lstStyle/>
          <a:p>
            <a:r>
              <a:rPr lang="en-US" sz="1300" dirty="0"/>
              <a:t>Neural activity is not a Poisson process (</a:t>
            </a:r>
            <a:r>
              <a:rPr lang="en-US" sz="1300" dirty="0" err="1"/>
              <a:t>Cateau</a:t>
            </a:r>
            <a:r>
              <a:rPr lang="en-US" sz="1300" dirty="0"/>
              <a:t> &amp; </a:t>
            </a:r>
            <a:r>
              <a:rPr lang="en-US" sz="1300" dirty="0" err="1"/>
              <a:t>Rayes</a:t>
            </a:r>
            <a:r>
              <a:rPr lang="en-US" sz="1300" dirty="0"/>
              <a:t>, 2006)</a:t>
            </a:r>
          </a:p>
        </p:txBody>
      </p:sp>
      <p:cxnSp>
        <p:nvCxnSpPr>
          <p:cNvPr id="29" name="Straight Arrow Connector 28">
            <a:extLst>
              <a:ext uri="{FF2B5EF4-FFF2-40B4-BE49-F238E27FC236}">
                <a16:creationId xmlns:a16="http://schemas.microsoft.com/office/drawing/2014/main" id="{33AF2D52-F12C-5F44-B18C-8E604816454B}"/>
              </a:ext>
            </a:extLst>
          </p:cNvPr>
          <p:cNvCxnSpPr/>
          <p:nvPr/>
        </p:nvCxnSpPr>
        <p:spPr>
          <a:xfrm flipH="1">
            <a:off x="9263743" y="723770"/>
            <a:ext cx="43542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0" name="Straight Arrow Connector 29">
            <a:extLst>
              <a:ext uri="{FF2B5EF4-FFF2-40B4-BE49-F238E27FC236}">
                <a16:creationId xmlns:a16="http://schemas.microsoft.com/office/drawing/2014/main" id="{085BB37C-8888-DC41-BA81-38EDF43062C1}"/>
              </a:ext>
            </a:extLst>
          </p:cNvPr>
          <p:cNvCxnSpPr/>
          <p:nvPr/>
        </p:nvCxnSpPr>
        <p:spPr>
          <a:xfrm flipH="1">
            <a:off x="9296400" y="2317235"/>
            <a:ext cx="43542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1" name="TextBox 30">
            <a:extLst>
              <a:ext uri="{FF2B5EF4-FFF2-40B4-BE49-F238E27FC236}">
                <a16:creationId xmlns:a16="http://schemas.microsoft.com/office/drawing/2014/main" id="{3BCDA14D-D9EC-4E47-96DF-11C2952FD485}"/>
              </a:ext>
            </a:extLst>
          </p:cNvPr>
          <p:cNvSpPr txBox="1"/>
          <p:nvPr/>
        </p:nvSpPr>
        <p:spPr>
          <a:xfrm>
            <a:off x="396001" y="2871275"/>
            <a:ext cx="5556033" cy="523220"/>
          </a:xfrm>
          <a:prstGeom prst="rect">
            <a:avLst/>
          </a:prstGeom>
          <a:noFill/>
        </p:spPr>
        <p:txBody>
          <a:bodyPr wrap="square" rtlCol="0">
            <a:spAutoFit/>
          </a:bodyPr>
          <a:lstStyle/>
          <a:p>
            <a:r>
              <a:rPr lang="en-US" sz="1500" dirty="0"/>
              <a:t>3) Adaptive method: </a:t>
            </a:r>
            <a:r>
              <a:rPr lang="en-US" sz="1300" dirty="0"/>
              <a:t>Adaptation of ISI threshold; sets thresholds based on underlying activity of the  neural culture. (Pasquale et. al., 2010)</a:t>
            </a:r>
          </a:p>
        </p:txBody>
      </p:sp>
      <p:pic>
        <p:nvPicPr>
          <p:cNvPr id="33" name="Picture 32">
            <a:extLst>
              <a:ext uri="{FF2B5EF4-FFF2-40B4-BE49-F238E27FC236}">
                <a16:creationId xmlns:a16="http://schemas.microsoft.com/office/drawing/2014/main" id="{590BDD47-92BC-D440-95BB-ED0693BF2751}"/>
              </a:ext>
            </a:extLst>
          </p:cNvPr>
          <p:cNvPicPr>
            <a:picLocks noChangeAspect="1"/>
          </p:cNvPicPr>
          <p:nvPr/>
        </p:nvPicPr>
        <p:blipFill>
          <a:blip r:embed="rId4"/>
          <a:stretch>
            <a:fillRect/>
          </a:stretch>
        </p:blipFill>
        <p:spPr>
          <a:xfrm>
            <a:off x="462443" y="3580727"/>
            <a:ext cx="4236113" cy="3160537"/>
          </a:xfrm>
          <a:prstGeom prst="rect">
            <a:avLst/>
          </a:prstGeom>
        </p:spPr>
      </p:pic>
      <p:pic>
        <p:nvPicPr>
          <p:cNvPr id="36" name="Picture 35">
            <a:extLst>
              <a:ext uri="{FF2B5EF4-FFF2-40B4-BE49-F238E27FC236}">
                <a16:creationId xmlns:a16="http://schemas.microsoft.com/office/drawing/2014/main" id="{0FBAC545-8892-D947-968F-93F468295D7E}"/>
              </a:ext>
            </a:extLst>
          </p:cNvPr>
          <p:cNvPicPr>
            <a:picLocks noChangeAspect="1"/>
          </p:cNvPicPr>
          <p:nvPr/>
        </p:nvPicPr>
        <p:blipFill>
          <a:blip r:embed="rId5"/>
          <a:stretch>
            <a:fillRect/>
          </a:stretch>
        </p:blipFill>
        <p:spPr>
          <a:xfrm>
            <a:off x="5093578" y="3513207"/>
            <a:ext cx="1958670" cy="3228057"/>
          </a:xfrm>
          <a:prstGeom prst="rect">
            <a:avLst/>
          </a:prstGeom>
        </p:spPr>
      </p:pic>
      <p:pic>
        <p:nvPicPr>
          <p:cNvPr id="42" name="Picture 41">
            <a:extLst>
              <a:ext uri="{FF2B5EF4-FFF2-40B4-BE49-F238E27FC236}">
                <a16:creationId xmlns:a16="http://schemas.microsoft.com/office/drawing/2014/main" id="{EEB675A1-CF30-AA4C-B909-9AC0521A06A1}"/>
              </a:ext>
            </a:extLst>
          </p:cNvPr>
          <p:cNvPicPr>
            <a:picLocks noChangeAspect="1"/>
          </p:cNvPicPr>
          <p:nvPr/>
        </p:nvPicPr>
        <p:blipFill>
          <a:blip r:embed="rId6"/>
          <a:stretch>
            <a:fillRect/>
          </a:stretch>
        </p:blipFill>
        <p:spPr>
          <a:xfrm>
            <a:off x="7059580" y="5719433"/>
            <a:ext cx="2672248" cy="229335"/>
          </a:xfrm>
          <a:prstGeom prst="rect">
            <a:avLst/>
          </a:prstGeom>
        </p:spPr>
      </p:pic>
      <p:pic>
        <p:nvPicPr>
          <p:cNvPr id="46" name="Picture 45">
            <a:extLst>
              <a:ext uri="{FF2B5EF4-FFF2-40B4-BE49-F238E27FC236}">
                <a16:creationId xmlns:a16="http://schemas.microsoft.com/office/drawing/2014/main" id="{9FABF117-AC84-374F-8CFA-96D1CD316AF7}"/>
              </a:ext>
            </a:extLst>
          </p:cNvPr>
          <p:cNvPicPr>
            <a:picLocks noChangeAspect="1"/>
          </p:cNvPicPr>
          <p:nvPr/>
        </p:nvPicPr>
        <p:blipFill>
          <a:blip r:embed="rId7"/>
          <a:stretch>
            <a:fillRect/>
          </a:stretch>
        </p:blipFill>
        <p:spPr>
          <a:xfrm>
            <a:off x="7059580" y="4205203"/>
            <a:ext cx="2672248" cy="322659"/>
          </a:xfrm>
          <a:prstGeom prst="rect">
            <a:avLst/>
          </a:prstGeom>
        </p:spPr>
      </p:pic>
    </p:spTree>
    <p:extLst>
      <p:ext uri="{BB962C8B-B14F-4D97-AF65-F5344CB8AC3E}">
        <p14:creationId xmlns:p14="http://schemas.microsoft.com/office/powerpoint/2010/main" val="10385681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654A933-4917-734D-A1B3-F99B86A6C542}"/>
              </a:ext>
            </a:extLst>
          </p:cNvPr>
          <p:cNvPicPr>
            <a:picLocks noChangeAspect="1"/>
          </p:cNvPicPr>
          <p:nvPr/>
        </p:nvPicPr>
        <p:blipFill>
          <a:blip r:embed="rId2"/>
          <a:stretch>
            <a:fillRect/>
          </a:stretch>
        </p:blipFill>
        <p:spPr>
          <a:xfrm>
            <a:off x="540922" y="1019502"/>
            <a:ext cx="4838842" cy="5150069"/>
          </a:xfrm>
          <a:prstGeom prst="rect">
            <a:avLst/>
          </a:prstGeom>
        </p:spPr>
      </p:pic>
      <p:sp>
        <p:nvSpPr>
          <p:cNvPr id="6" name="TextBox 5">
            <a:extLst>
              <a:ext uri="{FF2B5EF4-FFF2-40B4-BE49-F238E27FC236}">
                <a16:creationId xmlns:a16="http://schemas.microsoft.com/office/drawing/2014/main" id="{BA77AA9E-79F8-3041-9F94-C2BFFF7D48E5}"/>
              </a:ext>
            </a:extLst>
          </p:cNvPr>
          <p:cNvSpPr txBox="1"/>
          <p:nvPr/>
        </p:nvSpPr>
        <p:spPr>
          <a:xfrm>
            <a:off x="725214" y="4256690"/>
            <a:ext cx="126124" cy="369332"/>
          </a:xfrm>
          <a:prstGeom prst="rect">
            <a:avLst/>
          </a:prstGeom>
          <a:solidFill>
            <a:schemeClr val="bg1"/>
          </a:solidFill>
        </p:spPr>
        <p:txBody>
          <a:bodyPr wrap="square" rtlCol="0">
            <a:spAutoFit/>
          </a:bodyPr>
          <a:lstStyle/>
          <a:p>
            <a:endParaRPr lang="en-US" dirty="0"/>
          </a:p>
        </p:txBody>
      </p:sp>
      <p:sp>
        <p:nvSpPr>
          <p:cNvPr id="7" name="TextBox 6">
            <a:extLst>
              <a:ext uri="{FF2B5EF4-FFF2-40B4-BE49-F238E27FC236}">
                <a16:creationId xmlns:a16="http://schemas.microsoft.com/office/drawing/2014/main" id="{F6563C87-7A6C-B745-AB73-9BCC3FA68F7C}"/>
              </a:ext>
            </a:extLst>
          </p:cNvPr>
          <p:cNvSpPr txBox="1"/>
          <p:nvPr/>
        </p:nvSpPr>
        <p:spPr>
          <a:xfrm>
            <a:off x="725214" y="5028464"/>
            <a:ext cx="126124" cy="369332"/>
          </a:xfrm>
          <a:prstGeom prst="rect">
            <a:avLst/>
          </a:prstGeom>
          <a:solidFill>
            <a:schemeClr val="bg1"/>
          </a:solidFill>
        </p:spPr>
        <p:txBody>
          <a:bodyPr wrap="square" rtlCol="0">
            <a:spAutoFit/>
          </a:bodyPr>
          <a:lstStyle/>
          <a:p>
            <a:endParaRPr lang="en-US" dirty="0"/>
          </a:p>
        </p:txBody>
      </p:sp>
      <p:sp>
        <p:nvSpPr>
          <p:cNvPr id="8" name="TextBox 7">
            <a:extLst>
              <a:ext uri="{FF2B5EF4-FFF2-40B4-BE49-F238E27FC236}">
                <a16:creationId xmlns:a16="http://schemas.microsoft.com/office/drawing/2014/main" id="{4F82D24C-6DD6-DA4F-BDAD-AB49F325B21B}"/>
              </a:ext>
            </a:extLst>
          </p:cNvPr>
          <p:cNvSpPr txBox="1"/>
          <p:nvPr/>
        </p:nvSpPr>
        <p:spPr>
          <a:xfrm>
            <a:off x="1681655" y="792796"/>
            <a:ext cx="2962385" cy="369332"/>
          </a:xfrm>
          <a:prstGeom prst="rect">
            <a:avLst/>
          </a:prstGeom>
          <a:solidFill>
            <a:schemeClr val="bg1"/>
          </a:solidFill>
        </p:spPr>
        <p:txBody>
          <a:bodyPr wrap="square" rtlCol="0">
            <a:spAutoFit/>
          </a:bodyPr>
          <a:lstStyle/>
          <a:p>
            <a:r>
              <a:rPr lang="en-US" dirty="0"/>
              <a:t>Network burst spike trains</a:t>
            </a:r>
          </a:p>
        </p:txBody>
      </p:sp>
      <p:pic>
        <p:nvPicPr>
          <p:cNvPr id="10" name="Picture 9">
            <a:extLst>
              <a:ext uri="{FF2B5EF4-FFF2-40B4-BE49-F238E27FC236}">
                <a16:creationId xmlns:a16="http://schemas.microsoft.com/office/drawing/2014/main" id="{79D1090A-8D7D-ED43-A7FE-48A8CA723986}"/>
              </a:ext>
            </a:extLst>
          </p:cNvPr>
          <p:cNvPicPr>
            <a:picLocks noChangeAspect="1"/>
          </p:cNvPicPr>
          <p:nvPr/>
        </p:nvPicPr>
        <p:blipFill>
          <a:blip r:embed="rId3"/>
          <a:stretch>
            <a:fillRect/>
          </a:stretch>
        </p:blipFill>
        <p:spPr>
          <a:xfrm>
            <a:off x="5784773" y="887389"/>
            <a:ext cx="5773463" cy="2459409"/>
          </a:xfrm>
          <a:prstGeom prst="rect">
            <a:avLst/>
          </a:prstGeom>
        </p:spPr>
      </p:pic>
      <p:sp>
        <p:nvSpPr>
          <p:cNvPr id="11" name="TextBox 10">
            <a:extLst>
              <a:ext uri="{FF2B5EF4-FFF2-40B4-BE49-F238E27FC236}">
                <a16:creationId xmlns:a16="http://schemas.microsoft.com/office/drawing/2014/main" id="{B0317173-6EDF-294E-A2F0-1C7F46FB9A48}"/>
              </a:ext>
            </a:extLst>
          </p:cNvPr>
          <p:cNvSpPr txBox="1"/>
          <p:nvPr/>
        </p:nvSpPr>
        <p:spPr>
          <a:xfrm>
            <a:off x="6421820" y="831268"/>
            <a:ext cx="1986455" cy="292388"/>
          </a:xfrm>
          <a:prstGeom prst="rect">
            <a:avLst/>
          </a:prstGeom>
          <a:noFill/>
        </p:spPr>
        <p:txBody>
          <a:bodyPr wrap="square" rtlCol="0">
            <a:spAutoFit/>
          </a:bodyPr>
          <a:lstStyle/>
          <a:p>
            <a:r>
              <a:rPr lang="en-US" sz="1300" dirty="0" err="1"/>
              <a:t>Kreuz</a:t>
            </a:r>
            <a:r>
              <a:rPr lang="en-US" sz="1300" dirty="0"/>
              <a:t> et al. 2013</a:t>
            </a:r>
          </a:p>
        </p:txBody>
      </p:sp>
      <p:pic>
        <p:nvPicPr>
          <p:cNvPr id="13" name="Picture 12">
            <a:extLst>
              <a:ext uri="{FF2B5EF4-FFF2-40B4-BE49-F238E27FC236}">
                <a16:creationId xmlns:a16="http://schemas.microsoft.com/office/drawing/2014/main" id="{BF612924-B3B2-274B-80CB-81500F2A920B}"/>
              </a:ext>
            </a:extLst>
          </p:cNvPr>
          <p:cNvPicPr>
            <a:picLocks noChangeAspect="1"/>
          </p:cNvPicPr>
          <p:nvPr/>
        </p:nvPicPr>
        <p:blipFill>
          <a:blip r:embed="rId4"/>
          <a:stretch>
            <a:fillRect/>
          </a:stretch>
        </p:blipFill>
        <p:spPr>
          <a:xfrm>
            <a:off x="5637457" y="3402919"/>
            <a:ext cx="5920779" cy="1867434"/>
          </a:xfrm>
          <a:prstGeom prst="rect">
            <a:avLst/>
          </a:prstGeom>
        </p:spPr>
      </p:pic>
      <p:pic>
        <p:nvPicPr>
          <p:cNvPr id="15" name="Picture 14">
            <a:extLst>
              <a:ext uri="{FF2B5EF4-FFF2-40B4-BE49-F238E27FC236}">
                <a16:creationId xmlns:a16="http://schemas.microsoft.com/office/drawing/2014/main" id="{1A49D017-D379-5841-8079-E7C0F2F44F13}"/>
              </a:ext>
            </a:extLst>
          </p:cNvPr>
          <p:cNvPicPr>
            <a:picLocks noChangeAspect="1"/>
          </p:cNvPicPr>
          <p:nvPr/>
        </p:nvPicPr>
        <p:blipFill>
          <a:blip r:embed="rId5"/>
          <a:stretch>
            <a:fillRect/>
          </a:stretch>
        </p:blipFill>
        <p:spPr>
          <a:xfrm>
            <a:off x="11209074" y="3701690"/>
            <a:ext cx="515423" cy="1479331"/>
          </a:xfrm>
          <a:prstGeom prst="rect">
            <a:avLst/>
          </a:prstGeom>
        </p:spPr>
      </p:pic>
      <p:pic>
        <p:nvPicPr>
          <p:cNvPr id="17" name="Picture 16">
            <a:extLst>
              <a:ext uri="{FF2B5EF4-FFF2-40B4-BE49-F238E27FC236}">
                <a16:creationId xmlns:a16="http://schemas.microsoft.com/office/drawing/2014/main" id="{E66DE6AB-A439-DB47-B844-9EE40218A6B6}"/>
              </a:ext>
            </a:extLst>
          </p:cNvPr>
          <p:cNvPicPr>
            <a:picLocks noChangeAspect="1"/>
          </p:cNvPicPr>
          <p:nvPr/>
        </p:nvPicPr>
        <p:blipFill>
          <a:blip r:embed="rId6"/>
          <a:stretch>
            <a:fillRect/>
          </a:stretch>
        </p:blipFill>
        <p:spPr>
          <a:xfrm>
            <a:off x="6547944" y="5213130"/>
            <a:ext cx="4582511" cy="310037"/>
          </a:xfrm>
          <a:prstGeom prst="rect">
            <a:avLst/>
          </a:prstGeom>
        </p:spPr>
      </p:pic>
    </p:spTree>
    <p:extLst>
      <p:ext uri="{BB962C8B-B14F-4D97-AF65-F5344CB8AC3E}">
        <p14:creationId xmlns:p14="http://schemas.microsoft.com/office/powerpoint/2010/main" val="30162117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903312-A04A-0A40-A0CE-5FF847561931}"/>
              </a:ext>
            </a:extLst>
          </p:cNvPr>
          <p:cNvSpPr>
            <a:spLocks noGrp="1"/>
          </p:cNvSpPr>
          <p:nvPr>
            <p:ph type="title"/>
          </p:nvPr>
        </p:nvSpPr>
        <p:spPr>
          <a:xfrm>
            <a:off x="838200" y="365125"/>
            <a:ext cx="8632371" cy="797469"/>
          </a:xfrm>
        </p:spPr>
        <p:txBody>
          <a:bodyPr>
            <a:normAutofit/>
          </a:bodyPr>
          <a:lstStyle/>
          <a:p>
            <a:r>
              <a:rPr lang="en-US" sz="3000" dirty="0"/>
              <a:t>Modelling Neurodevelopment</a:t>
            </a:r>
          </a:p>
        </p:txBody>
      </p:sp>
      <p:sp>
        <p:nvSpPr>
          <p:cNvPr id="4" name="Content Placeholder 3">
            <a:extLst>
              <a:ext uri="{FF2B5EF4-FFF2-40B4-BE49-F238E27FC236}">
                <a16:creationId xmlns:a16="http://schemas.microsoft.com/office/drawing/2014/main" id="{B79265F9-6CA9-7A48-A22D-648212ED9AA9}"/>
              </a:ext>
            </a:extLst>
          </p:cNvPr>
          <p:cNvSpPr txBox="1">
            <a:spLocks noGrp="1"/>
          </p:cNvSpPr>
          <p:nvPr>
            <p:ph idx="1"/>
          </p:nvPr>
        </p:nvSpPr>
        <p:spPr>
          <a:xfrm>
            <a:off x="838200" y="1564368"/>
            <a:ext cx="4373880" cy="4483279"/>
          </a:xfrm>
          <a:prstGeom prst="rect">
            <a:avLst/>
          </a:prstGeom>
          <a:noFill/>
        </p:spPr>
        <p:txBody>
          <a:bodyPr wrap="square" rtlCol="0">
            <a:spAutoFit/>
          </a:bodyPr>
          <a:lstStyle/>
          <a:p>
            <a:pPr marL="285750" indent="-285750">
              <a:buFont typeface="Arial" panose="020B0604020202020204" pitchFamily="34" charset="0"/>
              <a:buChar char="•"/>
            </a:pPr>
            <a:r>
              <a:rPr lang="en-US" sz="2000" dirty="0"/>
              <a:t>Trujillo et. al 2019 show the emergence and development of oscillatory network dynamics similar to features found in the developing human brain.</a:t>
            </a:r>
          </a:p>
          <a:p>
            <a:pPr marL="285750" indent="-285750">
              <a:buFont typeface="Arial" panose="020B0604020202020204" pitchFamily="34" charset="0"/>
              <a:buChar char="•"/>
            </a:pPr>
            <a:endParaRPr lang="en-US" sz="2000" dirty="0"/>
          </a:p>
          <a:p>
            <a:pPr marL="0" indent="0">
              <a:buNone/>
            </a:pPr>
            <a:endParaRPr lang="en-US" sz="2000" dirty="0"/>
          </a:p>
          <a:p>
            <a:pPr marL="285750" indent="-285750">
              <a:buFont typeface="Arial" panose="020B0604020202020204" pitchFamily="34" charset="0"/>
              <a:buChar char="•"/>
            </a:pPr>
            <a:r>
              <a:rPr lang="en-US" sz="2000" dirty="0"/>
              <a:t>We can track changes in network activity over time and observe how network activity can be impaired in developmental disorders such as autism.</a:t>
            </a:r>
          </a:p>
          <a:p>
            <a:pPr marL="285750" indent="-285750">
              <a:buFont typeface="Arial" panose="020B0604020202020204" pitchFamily="34" charset="0"/>
              <a:buChar char="•"/>
            </a:pPr>
            <a:r>
              <a:rPr lang="en-US" sz="2000" dirty="0"/>
              <a:t>This comparison can be done across treatments throughout time.  </a:t>
            </a:r>
          </a:p>
        </p:txBody>
      </p:sp>
      <p:pic>
        <p:nvPicPr>
          <p:cNvPr id="6" name="Picture 5">
            <a:extLst>
              <a:ext uri="{FF2B5EF4-FFF2-40B4-BE49-F238E27FC236}">
                <a16:creationId xmlns:a16="http://schemas.microsoft.com/office/drawing/2014/main" id="{A279C873-3126-7D47-A0EF-7239F370D82F}"/>
              </a:ext>
            </a:extLst>
          </p:cNvPr>
          <p:cNvPicPr>
            <a:picLocks noChangeAspect="1"/>
          </p:cNvPicPr>
          <p:nvPr/>
        </p:nvPicPr>
        <p:blipFill>
          <a:blip r:embed="rId3"/>
          <a:stretch>
            <a:fillRect/>
          </a:stretch>
        </p:blipFill>
        <p:spPr>
          <a:xfrm>
            <a:off x="5399584" y="1112189"/>
            <a:ext cx="4701903" cy="2480939"/>
          </a:xfrm>
          <a:prstGeom prst="rect">
            <a:avLst/>
          </a:prstGeom>
        </p:spPr>
      </p:pic>
      <p:pic>
        <p:nvPicPr>
          <p:cNvPr id="8" name="Picture 7">
            <a:extLst>
              <a:ext uri="{FF2B5EF4-FFF2-40B4-BE49-F238E27FC236}">
                <a16:creationId xmlns:a16="http://schemas.microsoft.com/office/drawing/2014/main" id="{AFB88728-E7C5-9640-A0C4-73E902B0ED2A}"/>
              </a:ext>
            </a:extLst>
          </p:cNvPr>
          <p:cNvPicPr>
            <a:picLocks noChangeAspect="1"/>
          </p:cNvPicPr>
          <p:nvPr/>
        </p:nvPicPr>
        <p:blipFill>
          <a:blip r:embed="rId4"/>
          <a:stretch>
            <a:fillRect/>
          </a:stretch>
        </p:blipFill>
        <p:spPr>
          <a:xfrm>
            <a:off x="5504087" y="3991151"/>
            <a:ext cx="3674476" cy="2203631"/>
          </a:xfrm>
          <a:prstGeom prst="rect">
            <a:avLst/>
          </a:prstGeom>
        </p:spPr>
      </p:pic>
      <p:pic>
        <p:nvPicPr>
          <p:cNvPr id="10" name="Picture 9">
            <a:extLst>
              <a:ext uri="{FF2B5EF4-FFF2-40B4-BE49-F238E27FC236}">
                <a16:creationId xmlns:a16="http://schemas.microsoft.com/office/drawing/2014/main" id="{FBC733CA-034B-174A-B2FE-4DF6DCCCF1A4}"/>
              </a:ext>
            </a:extLst>
          </p:cNvPr>
          <p:cNvPicPr>
            <a:picLocks noChangeAspect="1"/>
          </p:cNvPicPr>
          <p:nvPr/>
        </p:nvPicPr>
        <p:blipFill>
          <a:blip r:embed="rId5"/>
          <a:stretch>
            <a:fillRect/>
          </a:stretch>
        </p:blipFill>
        <p:spPr>
          <a:xfrm>
            <a:off x="9178563" y="4162923"/>
            <a:ext cx="2878454" cy="1860085"/>
          </a:xfrm>
          <a:prstGeom prst="rect">
            <a:avLst/>
          </a:prstGeom>
        </p:spPr>
      </p:pic>
      <p:sp>
        <p:nvSpPr>
          <p:cNvPr id="12" name="TextBox 11">
            <a:extLst>
              <a:ext uri="{FF2B5EF4-FFF2-40B4-BE49-F238E27FC236}">
                <a16:creationId xmlns:a16="http://schemas.microsoft.com/office/drawing/2014/main" id="{04423A32-530C-7B4B-97B7-39B080E323EF}"/>
              </a:ext>
            </a:extLst>
          </p:cNvPr>
          <p:cNvSpPr txBox="1"/>
          <p:nvPr/>
        </p:nvSpPr>
        <p:spPr>
          <a:xfrm>
            <a:off x="8677955" y="3479043"/>
            <a:ext cx="1585231" cy="292388"/>
          </a:xfrm>
          <a:prstGeom prst="rect">
            <a:avLst/>
          </a:prstGeom>
          <a:noFill/>
        </p:spPr>
        <p:txBody>
          <a:bodyPr wrap="square" rtlCol="0">
            <a:spAutoFit/>
          </a:bodyPr>
          <a:lstStyle/>
          <a:p>
            <a:r>
              <a:rPr lang="en-US" sz="1300" dirty="0"/>
              <a:t>Trujillo et al. 2019</a:t>
            </a:r>
          </a:p>
        </p:txBody>
      </p:sp>
      <p:sp>
        <p:nvSpPr>
          <p:cNvPr id="13" name="TextBox 12">
            <a:extLst>
              <a:ext uri="{FF2B5EF4-FFF2-40B4-BE49-F238E27FC236}">
                <a16:creationId xmlns:a16="http://schemas.microsoft.com/office/drawing/2014/main" id="{A7C95AF5-5F2F-2E4D-A93F-B603116C8199}"/>
              </a:ext>
            </a:extLst>
          </p:cNvPr>
          <p:cNvSpPr txBox="1"/>
          <p:nvPr/>
        </p:nvSpPr>
        <p:spPr>
          <a:xfrm>
            <a:off x="9862457" y="6078245"/>
            <a:ext cx="1959429" cy="292388"/>
          </a:xfrm>
          <a:prstGeom prst="rect">
            <a:avLst/>
          </a:prstGeom>
          <a:noFill/>
        </p:spPr>
        <p:txBody>
          <a:bodyPr wrap="square" rtlCol="0">
            <a:spAutoFit/>
          </a:bodyPr>
          <a:lstStyle/>
          <a:p>
            <a:r>
              <a:rPr lang="en-US" sz="1300" dirty="0" err="1"/>
              <a:t>Marchetto</a:t>
            </a:r>
            <a:r>
              <a:rPr lang="en-US" sz="1300" dirty="0"/>
              <a:t> et al. 2017</a:t>
            </a:r>
          </a:p>
        </p:txBody>
      </p:sp>
      <p:sp>
        <p:nvSpPr>
          <p:cNvPr id="9" name="TextBox 8">
            <a:extLst>
              <a:ext uri="{FF2B5EF4-FFF2-40B4-BE49-F238E27FC236}">
                <a16:creationId xmlns:a16="http://schemas.microsoft.com/office/drawing/2014/main" id="{92001F7B-AE45-0942-88A4-DF6EBC8304EC}"/>
              </a:ext>
            </a:extLst>
          </p:cNvPr>
          <p:cNvSpPr txBox="1"/>
          <p:nvPr/>
        </p:nvSpPr>
        <p:spPr>
          <a:xfrm>
            <a:off x="115746" y="6308209"/>
            <a:ext cx="2916821" cy="369332"/>
          </a:xfrm>
          <a:prstGeom prst="rect">
            <a:avLst/>
          </a:prstGeom>
          <a:noFill/>
        </p:spPr>
        <p:txBody>
          <a:bodyPr wrap="square" rtlCol="0">
            <a:spAutoFit/>
          </a:bodyPr>
          <a:lstStyle/>
          <a:p>
            <a:r>
              <a:rPr lang="en-US" dirty="0"/>
              <a:t>Extracted from presentation</a:t>
            </a:r>
          </a:p>
        </p:txBody>
      </p:sp>
    </p:spTree>
    <p:extLst>
      <p:ext uri="{BB962C8B-B14F-4D97-AF65-F5344CB8AC3E}">
        <p14:creationId xmlns:p14="http://schemas.microsoft.com/office/powerpoint/2010/main" val="5975672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BBAE45EF-9602-AB43-9DB4-810AE85AC4FD}"/>
              </a:ext>
            </a:extLst>
          </p:cNvPr>
          <p:cNvPicPr>
            <a:picLocks noChangeAspect="1"/>
          </p:cNvPicPr>
          <p:nvPr/>
        </p:nvPicPr>
        <p:blipFill>
          <a:blip r:embed="rId3"/>
          <a:stretch>
            <a:fillRect/>
          </a:stretch>
        </p:blipFill>
        <p:spPr>
          <a:xfrm>
            <a:off x="6909267" y="2454998"/>
            <a:ext cx="4562648" cy="3958502"/>
          </a:xfrm>
          <a:prstGeom prst="rect">
            <a:avLst/>
          </a:prstGeom>
        </p:spPr>
      </p:pic>
      <p:sp>
        <p:nvSpPr>
          <p:cNvPr id="2" name="Title 1">
            <a:extLst>
              <a:ext uri="{FF2B5EF4-FFF2-40B4-BE49-F238E27FC236}">
                <a16:creationId xmlns:a16="http://schemas.microsoft.com/office/drawing/2014/main" id="{93DC96BC-B8EF-BC45-B903-CE493008B757}"/>
              </a:ext>
            </a:extLst>
          </p:cNvPr>
          <p:cNvSpPr>
            <a:spLocks noGrp="1"/>
          </p:cNvSpPr>
          <p:nvPr>
            <p:ph type="title"/>
          </p:nvPr>
        </p:nvSpPr>
        <p:spPr>
          <a:xfrm>
            <a:off x="423385" y="150571"/>
            <a:ext cx="6591300" cy="638175"/>
          </a:xfrm>
        </p:spPr>
        <p:txBody>
          <a:bodyPr>
            <a:normAutofit/>
          </a:bodyPr>
          <a:lstStyle/>
          <a:p>
            <a:r>
              <a:rPr lang="en-US" sz="3000" dirty="0"/>
              <a:t>Neurotoxicity and drug screening tests</a:t>
            </a:r>
          </a:p>
        </p:txBody>
      </p:sp>
      <p:pic>
        <p:nvPicPr>
          <p:cNvPr id="5" name="Content Placeholder 4">
            <a:extLst>
              <a:ext uri="{FF2B5EF4-FFF2-40B4-BE49-F238E27FC236}">
                <a16:creationId xmlns:a16="http://schemas.microsoft.com/office/drawing/2014/main" id="{24C30CFF-9379-6C4F-8107-53E14F2CFBF4}"/>
              </a:ext>
            </a:extLst>
          </p:cNvPr>
          <p:cNvPicPr>
            <a:picLocks noGrp="1" noChangeAspect="1"/>
          </p:cNvPicPr>
          <p:nvPr>
            <p:ph idx="1"/>
          </p:nvPr>
        </p:nvPicPr>
        <p:blipFill rotWithShape="1">
          <a:blip r:embed="rId4"/>
          <a:srcRect r="4104" b="67130"/>
          <a:stretch/>
        </p:blipFill>
        <p:spPr>
          <a:xfrm>
            <a:off x="316742" y="1503180"/>
            <a:ext cx="5144258" cy="1417820"/>
          </a:xfrm>
        </p:spPr>
      </p:pic>
      <p:sp>
        <p:nvSpPr>
          <p:cNvPr id="6" name="TextBox 5">
            <a:extLst>
              <a:ext uri="{FF2B5EF4-FFF2-40B4-BE49-F238E27FC236}">
                <a16:creationId xmlns:a16="http://schemas.microsoft.com/office/drawing/2014/main" id="{FC08AD55-8617-0841-B2C5-C83B71EB995F}"/>
              </a:ext>
            </a:extLst>
          </p:cNvPr>
          <p:cNvSpPr txBox="1"/>
          <p:nvPr/>
        </p:nvSpPr>
        <p:spPr>
          <a:xfrm rot="16200000">
            <a:off x="-39882" y="2179949"/>
            <a:ext cx="798022" cy="246221"/>
          </a:xfrm>
          <a:prstGeom prst="rect">
            <a:avLst/>
          </a:prstGeom>
          <a:noFill/>
        </p:spPr>
        <p:txBody>
          <a:bodyPr wrap="square" rtlCol="0">
            <a:spAutoFit/>
          </a:bodyPr>
          <a:lstStyle/>
          <a:p>
            <a:r>
              <a:rPr lang="en-US" sz="1000" dirty="0">
                <a:latin typeface="+mj-lt"/>
              </a:rPr>
              <a:t>Untreated</a:t>
            </a:r>
          </a:p>
        </p:txBody>
      </p:sp>
      <p:sp>
        <p:nvSpPr>
          <p:cNvPr id="9" name="TextBox 8">
            <a:extLst>
              <a:ext uri="{FF2B5EF4-FFF2-40B4-BE49-F238E27FC236}">
                <a16:creationId xmlns:a16="http://schemas.microsoft.com/office/drawing/2014/main" id="{2C048921-C1BF-A842-904B-B1FB97D0E5F4}"/>
              </a:ext>
            </a:extLst>
          </p:cNvPr>
          <p:cNvSpPr txBox="1"/>
          <p:nvPr/>
        </p:nvSpPr>
        <p:spPr>
          <a:xfrm>
            <a:off x="1392382" y="1107315"/>
            <a:ext cx="3111500" cy="369332"/>
          </a:xfrm>
          <a:prstGeom prst="rect">
            <a:avLst/>
          </a:prstGeom>
          <a:noFill/>
        </p:spPr>
        <p:txBody>
          <a:bodyPr wrap="square" rtlCol="0">
            <a:spAutoFit/>
          </a:bodyPr>
          <a:lstStyle/>
          <a:p>
            <a:r>
              <a:rPr lang="en-US" dirty="0">
                <a:latin typeface="+mj-lt"/>
              </a:rPr>
              <a:t>Comparison of neural activity</a:t>
            </a:r>
          </a:p>
        </p:txBody>
      </p:sp>
      <p:pic>
        <p:nvPicPr>
          <p:cNvPr id="17" name="Picture 16">
            <a:extLst>
              <a:ext uri="{FF2B5EF4-FFF2-40B4-BE49-F238E27FC236}">
                <a16:creationId xmlns:a16="http://schemas.microsoft.com/office/drawing/2014/main" id="{D356026D-3629-A04B-B7A0-4E9B0B814757}"/>
              </a:ext>
            </a:extLst>
          </p:cNvPr>
          <p:cNvPicPr>
            <a:picLocks noChangeAspect="1"/>
          </p:cNvPicPr>
          <p:nvPr/>
        </p:nvPicPr>
        <p:blipFill>
          <a:blip r:embed="rId5"/>
          <a:stretch>
            <a:fillRect/>
          </a:stretch>
        </p:blipFill>
        <p:spPr>
          <a:xfrm>
            <a:off x="7688120" y="596716"/>
            <a:ext cx="3111498" cy="1759862"/>
          </a:xfrm>
          <a:prstGeom prst="rect">
            <a:avLst/>
          </a:prstGeom>
        </p:spPr>
      </p:pic>
      <p:sp>
        <p:nvSpPr>
          <p:cNvPr id="18" name="TextBox 17">
            <a:extLst>
              <a:ext uri="{FF2B5EF4-FFF2-40B4-BE49-F238E27FC236}">
                <a16:creationId xmlns:a16="http://schemas.microsoft.com/office/drawing/2014/main" id="{7D7C865B-ACCB-E445-91C3-E1F3CFADEAD1}"/>
              </a:ext>
            </a:extLst>
          </p:cNvPr>
          <p:cNvSpPr txBox="1"/>
          <p:nvPr/>
        </p:nvSpPr>
        <p:spPr>
          <a:xfrm>
            <a:off x="9563100" y="6413500"/>
            <a:ext cx="1744518" cy="292388"/>
          </a:xfrm>
          <a:prstGeom prst="rect">
            <a:avLst/>
          </a:prstGeom>
          <a:noFill/>
        </p:spPr>
        <p:txBody>
          <a:bodyPr wrap="square" rtlCol="0">
            <a:spAutoFit/>
          </a:bodyPr>
          <a:lstStyle/>
          <a:p>
            <a:r>
              <a:rPr lang="en-US" sz="1300" dirty="0"/>
              <a:t>Johnstone et al. 2010</a:t>
            </a:r>
          </a:p>
        </p:txBody>
      </p:sp>
      <p:pic>
        <p:nvPicPr>
          <p:cNvPr id="11" name="Content Placeholder 4">
            <a:extLst>
              <a:ext uri="{FF2B5EF4-FFF2-40B4-BE49-F238E27FC236}">
                <a16:creationId xmlns:a16="http://schemas.microsoft.com/office/drawing/2014/main" id="{621CE449-8B54-4742-8674-402640DF2730}"/>
              </a:ext>
            </a:extLst>
          </p:cNvPr>
          <p:cNvPicPr>
            <a:picLocks noChangeAspect="1"/>
          </p:cNvPicPr>
          <p:nvPr/>
        </p:nvPicPr>
        <p:blipFill rotWithShape="1">
          <a:blip r:embed="rId4"/>
          <a:srcRect t="67130" r="4104"/>
          <a:stretch/>
        </p:blipFill>
        <p:spPr>
          <a:xfrm>
            <a:off x="350603" y="2921000"/>
            <a:ext cx="5144257" cy="1417820"/>
          </a:xfrm>
          <a:prstGeom prst="rect">
            <a:avLst/>
          </a:prstGeom>
        </p:spPr>
      </p:pic>
      <p:sp>
        <p:nvSpPr>
          <p:cNvPr id="8" name="TextBox 7">
            <a:extLst>
              <a:ext uri="{FF2B5EF4-FFF2-40B4-BE49-F238E27FC236}">
                <a16:creationId xmlns:a16="http://schemas.microsoft.com/office/drawing/2014/main" id="{78A5085B-71D2-C546-A33A-23DF67E2E524}"/>
              </a:ext>
            </a:extLst>
          </p:cNvPr>
          <p:cNvSpPr txBox="1"/>
          <p:nvPr/>
        </p:nvSpPr>
        <p:spPr>
          <a:xfrm rot="16200000">
            <a:off x="-111232" y="3526419"/>
            <a:ext cx="940724" cy="246221"/>
          </a:xfrm>
          <a:prstGeom prst="rect">
            <a:avLst/>
          </a:prstGeom>
          <a:noFill/>
        </p:spPr>
        <p:txBody>
          <a:bodyPr wrap="square" rtlCol="0">
            <a:spAutoFit/>
          </a:bodyPr>
          <a:lstStyle/>
          <a:p>
            <a:r>
              <a:rPr lang="en-US" sz="1000" dirty="0">
                <a:latin typeface="+mj-lt"/>
              </a:rPr>
              <a:t>Clonazepam</a:t>
            </a:r>
          </a:p>
        </p:txBody>
      </p:sp>
      <p:sp>
        <p:nvSpPr>
          <p:cNvPr id="12" name="TextBox 11">
            <a:extLst>
              <a:ext uri="{FF2B5EF4-FFF2-40B4-BE49-F238E27FC236}">
                <a16:creationId xmlns:a16="http://schemas.microsoft.com/office/drawing/2014/main" id="{9C8CBB71-4A5D-8D4E-89C8-0EB241B657B9}"/>
              </a:ext>
            </a:extLst>
          </p:cNvPr>
          <p:cNvSpPr txBox="1"/>
          <p:nvPr/>
        </p:nvSpPr>
        <p:spPr>
          <a:xfrm>
            <a:off x="115746" y="6308209"/>
            <a:ext cx="2916821" cy="369332"/>
          </a:xfrm>
          <a:prstGeom prst="rect">
            <a:avLst/>
          </a:prstGeom>
          <a:noFill/>
        </p:spPr>
        <p:txBody>
          <a:bodyPr wrap="square" rtlCol="0">
            <a:spAutoFit/>
          </a:bodyPr>
          <a:lstStyle/>
          <a:p>
            <a:r>
              <a:rPr lang="en-US" dirty="0"/>
              <a:t>Extracted from presentation</a:t>
            </a:r>
          </a:p>
        </p:txBody>
      </p:sp>
    </p:spTree>
    <p:extLst>
      <p:ext uri="{BB962C8B-B14F-4D97-AF65-F5344CB8AC3E}">
        <p14:creationId xmlns:p14="http://schemas.microsoft.com/office/powerpoint/2010/main" val="22425824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62C5DF-BB3B-0449-A0C1-498871255ED2}"/>
              </a:ext>
            </a:extLst>
          </p:cNvPr>
          <p:cNvSpPr>
            <a:spLocks noGrp="1"/>
          </p:cNvSpPr>
          <p:nvPr>
            <p:ph type="title"/>
          </p:nvPr>
        </p:nvSpPr>
        <p:spPr>
          <a:xfrm>
            <a:off x="838199" y="365126"/>
            <a:ext cx="5490411" cy="826000"/>
          </a:xfrm>
        </p:spPr>
        <p:txBody>
          <a:bodyPr>
            <a:normAutofit fontScale="90000"/>
          </a:bodyPr>
          <a:lstStyle/>
          <a:p>
            <a:r>
              <a:rPr lang="en-US" sz="3300" dirty="0"/>
              <a:t>Extracting parameters</a:t>
            </a:r>
            <a:br>
              <a:rPr lang="en-US" sz="3000" dirty="0"/>
            </a:br>
            <a:r>
              <a:rPr lang="en-US" sz="2400" dirty="0"/>
              <a:t>Measure of synchronization (</a:t>
            </a:r>
            <a:r>
              <a:rPr lang="en-US" sz="2400" dirty="0" err="1"/>
              <a:t>Kreuz</a:t>
            </a:r>
            <a:r>
              <a:rPr lang="en-US" sz="2400" dirty="0"/>
              <a:t>, 2013)</a:t>
            </a:r>
          </a:p>
        </p:txBody>
      </p:sp>
      <p:sp>
        <p:nvSpPr>
          <p:cNvPr id="4" name="Content Placeholder 3">
            <a:extLst>
              <a:ext uri="{FF2B5EF4-FFF2-40B4-BE49-F238E27FC236}">
                <a16:creationId xmlns:a16="http://schemas.microsoft.com/office/drawing/2014/main" id="{8EE85B63-E876-7A44-9DC6-DDEF56C34730}"/>
              </a:ext>
            </a:extLst>
          </p:cNvPr>
          <p:cNvSpPr txBox="1">
            <a:spLocks noGrp="1"/>
          </p:cNvSpPr>
          <p:nvPr>
            <p:ph idx="1"/>
          </p:nvPr>
        </p:nvSpPr>
        <p:spPr>
          <a:xfrm>
            <a:off x="473242" y="2400825"/>
            <a:ext cx="5622758" cy="2287806"/>
          </a:xfrm>
          <a:prstGeom prst="rect">
            <a:avLst/>
          </a:prstGeom>
          <a:noFill/>
        </p:spPr>
        <p:txBody>
          <a:bodyPr wrap="square" rtlCol="0">
            <a:spAutoFit/>
          </a:bodyPr>
          <a:lstStyle/>
          <a:p>
            <a:pPr marL="285750" indent="-285750">
              <a:buFont typeface="Arial" panose="020B0604020202020204" pitchFamily="34" charset="0"/>
              <a:buChar char="•"/>
            </a:pPr>
            <a:r>
              <a:rPr lang="en-US" sz="2000" dirty="0"/>
              <a:t>Cited by 167 papers</a:t>
            </a:r>
          </a:p>
          <a:p>
            <a:pPr marL="285750" indent="-285750">
              <a:buFont typeface="Arial" panose="020B0604020202020204" pitchFamily="34" charset="0"/>
              <a:buChar char="•"/>
            </a:pPr>
            <a:r>
              <a:rPr lang="en-US" sz="2000" dirty="0"/>
              <a:t>Compares the ISI between spikes as well as the timing between spikes in two different spike trains.</a:t>
            </a:r>
          </a:p>
          <a:p>
            <a:pPr marL="285750" indent="-285750">
              <a:buFont typeface="Arial" panose="020B0604020202020204" pitchFamily="34" charset="0"/>
              <a:buChar char="•"/>
            </a:pPr>
            <a:r>
              <a:rPr lang="en-US" sz="2000" dirty="0"/>
              <a:t>Difference index is calculated for individual time instants by measuring the difference in spike rate and in spike timing. </a:t>
            </a:r>
          </a:p>
        </p:txBody>
      </p:sp>
      <p:pic>
        <p:nvPicPr>
          <p:cNvPr id="5" name="Picture 4">
            <a:extLst>
              <a:ext uri="{FF2B5EF4-FFF2-40B4-BE49-F238E27FC236}">
                <a16:creationId xmlns:a16="http://schemas.microsoft.com/office/drawing/2014/main" id="{3A7D85F9-4B39-DB4D-B551-83AB8FDF47B0}"/>
              </a:ext>
            </a:extLst>
          </p:cNvPr>
          <p:cNvPicPr>
            <a:picLocks noChangeAspect="1"/>
          </p:cNvPicPr>
          <p:nvPr/>
        </p:nvPicPr>
        <p:blipFill>
          <a:blip r:embed="rId3"/>
          <a:stretch>
            <a:fillRect/>
          </a:stretch>
        </p:blipFill>
        <p:spPr>
          <a:xfrm>
            <a:off x="6582610" y="1942654"/>
            <a:ext cx="3958390" cy="1486346"/>
          </a:xfrm>
          <a:prstGeom prst="rect">
            <a:avLst/>
          </a:prstGeom>
        </p:spPr>
      </p:pic>
      <p:pic>
        <p:nvPicPr>
          <p:cNvPr id="6" name="Picture 5">
            <a:extLst>
              <a:ext uri="{FF2B5EF4-FFF2-40B4-BE49-F238E27FC236}">
                <a16:creationId xmlns:a16="http://schemas.microsoft.com/office/drawing/2014/main" id="{8CE9594F-2A57-B841-98F7-FF5EB60CC10E}"/>
              </a:ext>
            </a:extLst>
          </p:cNvPr>
          <p:cNvPicPr>
            <a:picLocks noChangeAspect="1"/>
          </p:cNvPicPr>
          <p:nvPr/>
        </p:nvPicPr>
        <p:blipFill>
          <a:blip r:embed="rId4"/>
          <a:stretch>
            <a:fillRect/>
          </a:stretch>
        </p:blipFill>
        <p:spPr>
          <a:xfrm>
            <a:off x="6326745" y="3522205"/>
            <a:ext cx="5845727" cy="1138411"/>
          </a:xfrm>
          <a:prstGeom prst="rect">
            <a:avLst/>
          </a:prstGeom>
        </p:spPr>
      </p:pic>
      <p:pic>
        <p:nvPicPr>
          <p:cNvPr id="7" name="Picture 6">
            <a:extLst>
              <a:ext uri="{FF2B5EF4-FFF2-40B4-BE49-F238E27FC236}">
                <a16:creationId xmlns:a16="http://schemas.microsoft.com/office/drawing/2014/main" id="{529585B6-69FC-0C4D-AF9E-9D0B2CE782C3}"/>
              </a:ext>
            </a:extLst>
          </p:cNvPr>
          <p:cNvPicPr>
            <a:picLocks noChangeAspect="1"/>
          </p:cNvPicPr>
          <p:nvPr/>
        </p:nvPicPr>
        <p:blipFill rotWithShape="1">
          <a:blip r:embed="rId5"/>
          <a:srcRect t="3924" r="5808"/>
          <a:stretch/>
        </p:blipFill>
        <p:spPr>
          <a:xfrm>
            <a:off x="6288646" y="4655665"/>
            <a:ext cx="5845727" cy="1614487"/>
          </a:xfrm>
          <a:prstGeom prst="rect">
            <a:avLst/>
          </a:prstGeom>
        </p:spPr>
      </p:pic>
      <p:sp>
        <p:nvSpPr>
          <p:cNvPr id="8" name="TextBox 7">
            <a:extLst>
              <a:ext uri="{FF2B5EF4-FFF2-40B4-BE49-F238E27FC236}">
                <a16:creationId xmlns:a16="http://schemas.microsoft.com/office/drawing/2014/main" id="{28E18BEB-75C6-F64A-9EFA-A63CF3F4697C}"/>
              </a:ext>
            </a:extLst>
          </p:cNvPr>
          <p:cNvSpPr txBox="1"/>
          <p:nvPr/>
        </p:nvSpPr>
        <p:spPr>
          <a:xfrm>
            <a:off x="10929542" y="5977764"/>
            <a:ext cx="1473200" cy="292388"/>
          </a:xfrm>
          <a:prstGeom prst="rect">
            <a:avLst/>
          </a:prstGeom>
          <a:noFill/>
        </p:spPr>
        <p:txBody>
          <a:bodyPr wrap="square" rtlCol="0">
            <a:spAutoFit/>
          </a:bodyPr>
          <a:lstStyle/>
          <a:p>
            <a:r>
              <a:rPr lang="en-US" sz="1300" dirty="0" err="1"/>
              <a:t>Kreuz</a:t>
            </a:r>
            <a:r>
              <a:rPr lang="en-US" sz="1300" dirty="0"/>
              <a:t>, 2013</a:t>
            </a:r>
          </a:p>
        </p:txBody>
      </p:sp>
      <p:sp>
        <p:nvSpPr>
          <p:cNvPr id="9" name="TextBox 8">
            <a:extLst>
              <a:ext uri="{FF2B5EF4-FFF2-40B4-BE49-F238E27FC236}">
                <a16:creationId xmlns:a16="http://schemas.microsoft.com/office/drawing/2014/main" id="{C6AE7E37-15D9-C740-99CF-8DC06D606FA2}"/>
              </a:ext>
            </a:extLst>
          </p:cNvPr>
          <p:cNvSpPr txBox="1"/>
          <p:nvPr/>
        </p:nvSpPr>
        <p:spPr>
          <a:xfrm>
            <a:off x="115746" y="6308209"/>
            <a:ext cx="2916821" cy="369332"/>
          </a:xfrm>
          <a:prstGeom prst="rect">
            <a:avLst/>
          </a:prstGeom>
          <a:noFill/>
        </p:spPr>
        <p:txBody>
          <a:bodyPr wrap="square" rtlCol="0">
            <a:spAutoFit/>
          </a:bodyPr>
          <a:lstStyle/>
          <a:p>
            <a:r>
              <a:rPr lang="en-US" dirty="0"/>
              <a:t>Extracted from presentation</a:t>
            </a:r>
          </a:p>
        </p:txBody>
      </p:sp>
    </p:spTree>
    <p:extLst>
      <p:ext uri="{BB962C8B-B14F-4D97-AF65-F5344CB8AC3E}">
        <p14:creationId xmlns:p14="http://schemas.microsoft.com/office/powerpoint/2010/main" val="17984946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70F803-CC88-9049-8AA6-37255EA468D8}"/>
              </a:ext>
            </a:extLst>
          </p:cNvPr>
          <p:cNvSpPr>
            <a:spLocks noGrp="1"/>
          </p:cNvSpPr>
          <p:nvPr>
            <p:ph type="title"/>
          </p:nvPr>
        </p:nvSpPr>
        <p:spPr/>
        <p:txBody>
          <a:bodyPr/>
          <a:lstStyle/>
          <a:p>
            <a:r>
              <a:rPr lang="en-US" dirty="0"/>
              <a:t>Future questions </a:t>
            </a:r>
          </a:p>
        </p:txBody>
      </p:sp>
      <p:sp>
        <p:nvSpPr>
          <p:cNvPr id="3" name="Content Placeholder 2">
            <a:extLst>
              <a:ext uri="{FF2B5EF4-FFF2-40B4-BE49-F238E27FC236}">
                <a16:creationId xmlns:a16="http://schemas.microsoft.com/office/drawing/2014/main" id="{0A576728-F2FB-7848-81A3-419232648B38}"/>
              </a:ext>
            </a:extLst>
          </p:cNvPr>
          <p:cNvSpPr>
            <a:spLocks noGrp="1"/>
          </p:cNvSpPr>
          <p:nvPr>
            <p:ph idx="1"/>
          </p:nvPr>
        </p:nvSpPr>
        <p:spPr/>
        <p:txBody>
          <a:bodyPr/>
          <a:lstStyle/>
          <a:p>
            <a:r>
              <a:rPr lang="en-US" dirty="0"/>
              <a:t>Are organoids a good model to study disorders or patient specific drug screens?</a:t>
            </a:r>
          </a:p>
          <a:p>
            <a:pPr lvl="1"/>
            <a:r>
              <a:rPr lang="en-US" dirty="0"/>
              <a:t>Are they reliable and reproducible (inter-batch variability, intra-batch variability, variability between cell lines, variability in response to drugs)</a:t>
            </a:r>
          </a:p>
          <a:p>
            <a:r>
              <a:rPr lang="en-US" dirty="0"/>
              <a:t>What causes the emergent oscillatory activity in Parkinson’s?</a:t>
            </a:r>
          </a:p>
          <a:p>
            <a:pPr lvl="1"/>
            <a:r>
              <a:rPr lang="en-US" dirty="0"/>
              <a:t>Can these changes be slowed down/interfered with? What’s the cellular mechanism that causes this (2D cultures)?</a:t>
            </a:r>
          </a:p>
          <a:p>
            <a:pPr marL="0" indent="0">
              <a:buNone/>
            </a:pPr>
            <a:endParaRPr lang="en-US" dirty="0"/>
          </a:p>
          <a:p>
            <a:pPr lvl="1"/>
            <a:endParaRPr lang="en-US" dirty="0"/>
          </a:p>
        </p:txBody>
      </p:sp>
      <p:sp>
        <p:nvSpPr>
          <p:cNvPr id="4" name="TextBox 3">
            <a:extLst>
              <a:ext uri="{FF2B5EF4-FFF2-40B4-BE49-F238E27FC236}">
                <a16:creationId xmlns:a16="http://schemas.microsoft.com/office/drawing/2014/main" id="{25ACAABC-A6A0-2B4F-B805-AE7E21AA717D}"/>
              </a:ext>
            </a:extLst>
          </p:cNvPr>
          <p:cNvSpPr txBox="1"/>
          <p:nvPr/>
        </p:nvSpPr>
        <p:spPr>
          <a:xfrm>
            <a:off x="115746" y="6308209"/>
            <a:ext cx="2916821" cy="369332"/>
          </a:xfrm>
          <a:prstGeom prst="rect">
            <a:avLst/>
          </a:prstGeom>
          <a:noFill/>
        </p:spPr>
        <p:txBody>
          <a:bodyPr wrap="square" rtlCol="0">
            <a:spAutoFit/>
          </a:bodyPr>
          <a:lstStyle/>
          <a:p>
            <a:r>
              <a:rPr lang="en-US" dirty="0"/>
              <a:t>Extracted from presentation</a:t>
            </a:r>
          </a:p>
        </p:txBody>
      </p:sp>
    </p:spTree>
    <p:extLst>
      <p:ext uri="{BB962C8B-B14F-4D97-AF65-F5344CB8AC3E}">
        <p14:creationId xmlns:p14="http://schemas.microsoft.com/office/powerpoint/2010/main" val="33191431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C6FEF3-F908-5E47-9336-ED3911BAC659}"/>
              </a:ext>
            </a:extLst>
          </p:cNvPr>
          <p:cNvSpPr>
            <a:spLocks noGrp="1"/>
          </p:cNvSpPr>
          <p:nvPr>
            <p:ph type="title"/>
          </p:nvPr>
        </p:nvSpPr>
        <p:spPr>
          <a:xfrm>
            <a:off x="166868" y="131762"/>
            <a:ext cx="2344838" cy="549275"/>
          </a:xfrm>
        </p:spPr>
        <p:txBody>
          <a:bodyPr>
            <a:normAutofit/>
          </a:bodyPr>
          <a:lstStyle/>
          <a:p>
            <a:r>
              <a:rPr lang="en-US" sz="2000" dirty="0"/>
              <a:t>27/07/2020 update</a:t>
            </a:r>
          </a:p>
        </p:txBody>
      </p:sp>
      <p:sp>
        <p:nvSpPr>
          <p:cNvPr id="31" name="TextBox 30">
            <a:extLst>
              <a:ext uri="{FF2B5EF4-FFF2-40B4-BE49-F238E27FC236}">
                <a16:creationId xmlns:a16="http://schemas.microsoft.com/office/drawing/2014/main" id="{4A8BC563-98DC-5246-BF9B-2F81E5907EBC}"/>
              </a:ext>
            </a:extLst>
          </p:cNvPr>
          <p:cNvSpPr txBox="1"/>
          <p:nvPr/>
        </p:nvSpPr>
        <p:spPr>
          <a:xfrm>
            <a:off x="416688" y="937549"/>
            <a:ext cx="4340507" cy="1292662"/>
          </a:xfrm>
          <a:prstGeom prst="rect">
            <a:avLst/>
          </a:prstGeom>
          <a:noFill/>
        </p:spPr>
        <p:txBody>
          <a:bodyPr wrap="square" rtlCol="0">
            <a:spAutoFit/>
          </a:bodyPr>
          <a:lstStyle/>
          <a:p>
            <a:r>
              <a:rPr lang="en-US" i="1" dirty="0"/>
              <a:t>Cell lines:</a:t>
            </a:r>
          </a:p>
          <a:p>
            <a:pPr marL="285750" indent="-285750">
              <a:buFont typeface="Arial" panose="020B0604020202020204" pitchFamily="34" charset="0"/>
              <a:buChar char="•"/>
            </a:pPr>
            <a:r>
              <a:rPr lang="en-US" sz="1500" dirty="0"/>
              <a:t>AJD002-3             Male 44 </a:t>
            </a:r>
            <a:r>
              <a:rPr lang="en-US" sz="1500" dirty="0" err="1"/>
              <a:t>yrs</a:t>
            </a:r>
            <a:r>
              <a:rPr lang="en-US" sz="1500" dirty="0"/>
              <a:t>  (~150 </a:t>
            </a:r>
            <a:r>
              <a:rPr lang="en-US" sz="1500" dirty="0" err="1"/>
              <a:t>hMO’s</a:t>
            </a:r>
            <a:r>
              <a:rPr lang="en-US" sz="1500" dirty="0"/>
              <a:t>)</a:t>
            </a:r>
          </a:p>
          <a:p>
            <a:pPr marL="285750" indent="-285750">
              <a:buFont typeface="Arial" panose="020B0604020202020204" pitchFamily="34" charset="0"/>
              <a:buChar char="•"/>
            </a:pPr>
            <a:r>
              <a:rPr lang="en-US" sz="1500" dirty="0"/>
              <a:t>AIW002-02            Male 37 </a:t>
            </a:r>
            <a:r>
              <a:rPr lang="en-US" sz="1500" dirty="0" err="1"/>
              <a:t>yrs</a:t>
            </a:r>
            <a:r>
              <a:rPr lang="en-US" sz="1500" dirty="0"/>
              <a:t>  (~150 </a:t>
            </a:r>
            <a:r>
              <a:rPr lang="en-US" sz="1500" dirty="0" err="1"/>
              <a:t>hMO’s</a:t>
            </a:r>
            <a:r>
              <a:rPr lang="en-US" sz="1500" dirty="0"/>
              <a:t>)</a:t>
            </a:r>
          </a:p>
          <a:p>
            <a:pPr marL="285750" indent="-285750">
              <a:buFont typeface="Arial" panose="020B0604020202020204" pitchFamily="34" charset="0"/>
              <a:buChar char="•"/>
            </a:pPr>
            <a:r>
              <a:rPr lang="en-US" sz="1500" dirty="0"/>
              <a:t>AIW001-02            Female 48 </a:t>
            </a:r>
            <a:r>
              <a:rPr lang="en-US" sz="1500" dirty="0" err="1"/>
              <a:t>yrs</a:t>
            </a:r>
            <a:r>
              <a:rPr lang="en-US" sz="1500" dirty="0"/>
              <a:t>  (~150 </a:t>
            </a:r>
            <a:r>
              <a:rPr lang="en-US" sz="1500" dirty="0" err="1"/>
              <a:t>hMO’s</a:t>
            </a:r>
            <a:r>
              <a:rPr lang="en-US" sz="1500" dirty="0"/>
              <a:t>)</a:t>
            </a:r>
          </a:p>
          <a:p>
            <a:pPr marL="285750" indent="-285750">
              <a:buFont typeface="Arial" panose="020B0604020202020204" pitchFamily="34" charset="0"/>
              <a:buChar char="•"/>
            </a:pPr>
            <a:endParaRPr lang="en-US" sz="1500" dirty="0"/>
          </a:p>
        </p:txBody>
      </p:sp>
      <p:cxnSp>
        <p:nvCxnSpPr>
          <p:cNvPr id="33" name="Straight Arrow Connector 32">
            <a:extLst>
              <a:ext uri="{FF2B5EF4-FFF2-40B4-BE49-F238E27FC236}">
                <a16:creationId xmlns:a16="http://schemas.microsoft.com/office/drawing/2014/main" id="{8F08BE5E-ECF0-F84D-8024-428B9F11D49B}"/>
              </a:ext>
            </a:extLst>
          </p:cNvPr>
          <p:cNvCxnSpPr>
            <a:cxnSpLocks/>
          </p:cNvCxnSpPr>
          <p:nvPr/>
        </p:nvCxnSpPr>
        <p:spPr>
          <a:xfrm>
            <a:off x="1666755" y="1377388"/>
            <a:ext cx="32409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8" name="Straight Arrow Connector 37">
            <a:extLst>
              <a:ext uri="{FF2B5EF4-FFF2-40B4-BE49-F238E27FC236}">
                <a16:creationId xmlns:a16="http://schemas.microsoft.com/office/drawing/2014/main" id="{EA8CFD0C-560D-A043-8B67-12B68E45AE42}"/>
              </a:ext>
            </a:extLst>
          </p:cNvPr>
          <p:cNvCxnSpPr>
            <a:cxnSpLocks/>
          </p:cNvCxnSpPr>
          <p:nvPr/>
        </p:nvCxnSpPr>
        <p:spPr>
          <a:xfrm>
            <a:off x="1726556" y="1599238"/>
            <a:ext cx="32409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9" name="Straight Arrow Connector 38">
            <a:extLst>
              <a:ext uri="{FF2B5EF4-FFF2-40B4-BE49-F238E27FC236}">
                <a16:creationId xmlns:a16="http://schemas.microsoft.com/office/drawing/2014/main" id="{CD123E19-8E4D-0F4E-80FA-F2A097946BBD}"/>
              </a:ext>
            </a:extLst>
          </p:cNvPr>
          <p:cNvCxnSpPr>
            <a:cxnSpLocks/>
          </p:cNvCxnSpPr>
          <p:nvPr/>
        </p:nvCxnSpPr>
        <p:spPr>
          <a:xfrm>
            <a:off x="1761281" y="1819157"/>
            <a:ext cx="32409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41" name="Picture 40">
            <a:extLst>
              <a:ext uri="{FF2B5EF4-FFF2-40B4-BE49-F238E27FC236}">
                <a16:creationId xmlns:a16="http://schemas.microsoft.com/office/drawing/2014/main" id="{8E8F5995-736A-A046-9BAE-DBC34B4B0BAB}"/>
              </a:ext>
            </a:extLst>
          </p:cNvPr>
          <p:cNvPicPr>
            <a:picLocks noChangeAspect="1"/>
          </p:cNvPicPr>
          <p:nvPr/>
        </p:nvPicPr>
        <p:blipFill>
          <a:blip r:embed="rId2"/>
          <a:stretch>
            <a:fillRect/>
          </a:stretch>
        </p:blipFill>
        <p:spPr>
          <a:xfrm>
            <a:off x="222329" y="2700766"/>
            <a:ext cx="9069731" cy="1795852"/>
          </a:xfrm>
          <a:prstGeom prst="rect">
            <a:avLst/>
          </a:prstGeom>
        </p:spPr>
      </p:pic>
      <p:sp>
        <p:nvSpPr>
          <p:cNvPr id="42" name="TextBox 41">
            <a:extLst>
              <a:ext uri="{FF2B5EF4-FFF2-40B4-BE49-F238E27FC236}">
                <a16:creationId xmlns:a16="http://schemas.microsoft.com/office/drawing/2014/main" id="{5545318D-2A5F-0A41-B4AC-EDBE3B971A3B}"/>
              </a:ext>
            </a:extLst>
          </p:cNvPr>
          <p:cNvSpPr txBox="1"/>
          <p:nvPr/>
        </p:nvSpPr>
        <p:spPr>
          <a:xfrm>
            <a:off x="416688" y="2287290"/>
            <a:ext cx="1979271" cy="369332"/>
          </a:xfrm>
          <a:prstGeom prst="rect">
            <a:avLst/>
          </a:prstGeom>
          <a:noFill/>
        </p:spPr>
        <p:txBody>
          <a:bodyPr wrap="square" rtlCol="0">
            <a:spAutoFit/>
          </a:bodyPr>
          <a:lstStyle/>
          <a:p>
            <a:r>
              <a:rPr lang="en-US" i="1" dirty="0"/>
              <a:t>Timeline:</a:t>
            </a:r>
          </a:p>
        </p:txBody>
      </p:sp>
    </p:spTree>
    <p:extLst>
      <p:ext uri="{BB962C8B-B14F-4D97-AF65-F5344CB8AC3E}">
        <p14:creationId xmlns:p14="http://schemas.microsoft.com/office/powerpoint/2010/main" val="9317920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 name="Picture 52">
            <a:extLst>
              <a:ext uri="{FF2B5EF4-FFF2-40B4-BE49-F238E27FC236}">
                <a16:creationId xmlns:a16="http://schemas.microsoft.com/office/drawing/2014/main" id="{306F7C2E-F555-4A43-9209-67AC10F73491}"/>
              </a:ext>
            </a:extLst>
          </p:cNvPr>
          <p:cNvPicPr>
            <a:picLocks noChangeAspect="1"/>
          </p:cNvPicPr>
          <p:nvPr/>
        </p:nvPicPr>
        <p:blipFill>
          <a:blip r:embed="rId3"/>
          <a:stretch>
            <a:fillRect/>
          </a:stretch>
        </p:blipFill>
        <p:spPr>
          <a:xfrm>
            <a:off x="27470" y="3218553"/>
            <a:ext cx="5198500" cy="1461200"/>
          </a:xfrm>
          <a:prstGeom prst="rect">
            <a:avLst/>
          </a:prstGeom>
        </p:spPr>
      </p:pic>
      <p:cxnSp>
        <p:nvCxnSpPr>
          <p:cNvPr id="5" name="Straight Arrow Connector 4">
            <a:extLst>
              <a:ext uri="{FF2B5EF4-FFF2-40B4-BE49-F238E27FC236}">
                <a16:creationId xmlns:a16="http://schemas.microsoft.com/office/drawing/2014/main" id="{0040598F-ED96-AC42-A1C5-3586821056DC}"/>
              </a:ext>
            </a:extLst>
          </p:cNvPr>
          <p:cNvCxnSpPr>
            <a:cxnSpLocks/>
          </p:cNvCxnSpPr>
          <p:nvPr/>
        </p:nvCxnSpPr>
        <p:spPr>
          <a:xfrm flipV="1">
            <a:off x="1041722" y="1307940"/>
            <a:ext cx="8368496" cy="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8" name="Straight Connector 7">
            <a:extLst>
              <a:ext uri="{FF2B5EF4-FFF2-40B4-BE49-F238E27FC236}">
                <a16:creationId xmlns:a16="http://schemas.microsoft.com/office/drawing/2014/main" id="{74872DE9-48DC-C54F-A45D-511A8B898178}"/>
              </a:ext>
            </a:extLst>
          </p:cNvPr>
          <p:cNvCxnSpPr/>
          <p:nvPr/>
        </p:nvCxnSpPr>
        <p:spPr>
          <a:xfrm>
            <a:off x="6724888" y="1145894"/>
            <a:ext cx="0" cy="289367"/>
          </a:xfrm>
          <a:prstGeom prst="line">
            <a:avLst/>
          </a:prstGeom>
        </p:spPr>
        <p:style>
          <a:lnRef idx="3">
            <a:schemeClr val="dk1"/>
          </a:lnRef>
          <a:fillRef idx="0">
            <a:schemeClr val="dk1"/>
          </a:fillRef>
          <a:effectRef idx="2">
            <a:schemeClr val="dk1"/>
          </a:effectRef>
          <a:fontRef idx="minor">
            <a:schemeClr val="tx1"/>
          </a:fontRef>
        </p:style>
      </p:cxnSp>
      <p:cxnSp>
        <p:nvCxnSpPr>
          <p:cNvPr id="11" name="Straight Connector 10">
            <a:extLst>
              <a:ext uri="{FF2B5EF4-FFF2-40B4-BE49-F238E27FC236}">
                <a16:creationId xmlns:a16="http://schemas.microsoft.com/office/drawing/2014/main" id="{16F12645-9D0D-1846-B5DF-308A0CA04322}"/>
              </a:ext>
            </a:extLst>
          </p:cNvPr>
          <p:cNvCxnSpPr/>
          <p:nvPr/>
        </p:nvCxnSpPr>
        <p:spPr>
          <a:xfrm>
            <a:off x="2918752" y="1159396"/>
            <a:ext cx="0" cy="289367"/>
          </a:xfrm>
          <a:prstGeom prst="line">
            <a:avLst/>
          </a:prstGeom>
        </p:spPr>
        <p:style>
          <a:lnRef idx="3">
            <a:schemeClr val="dk1"/>
          </a:lnRef>
          <a:fillRef idx="0">
            <a:schemeClr val="dk1"/>
          </a:fillRef>
          <a:effectRef idx="2">
            <a:schemeClr val="dk1"/>
          </a:effectRef>
          <a:fontRef idx="minor">
            <a:schemeClr val="tx1"/>
          </a:fontRef>
        </p:style>
      </p:cxnSp>
      <p:cxnSp>
        <p:nvCxnSpPr>
          <p:cNvPr id="13" name="Straight Connector 12">
            <a:extLst>
              <a:ext uri="{FF2B5EF4-FFF2-40B4-BE49-F238E27FC236}">
                <a16:creationId xmlns:a16="http://schemas.microsoft.com/office/drawing/2014/main" id="{D6040BA0-5B9B-B445-8064-58D48EE129FC}"/>
              </a:ext>
            </a:extLst>
          </p:cNvPr>
          <p:cNvCxnSpPr/>
          <p:nvPr/>
        </p:nvCxnSpPr>
        <p:spPr>
          <a:xfrm>
            <a:off x="4807355" y="1161324"/>
            <a:ext cx="0" cy="289367"/>
          </a:xfrm>
          <a:prstGeom prst="line">
            <a:avLst/>
          </a:prstGeom>
        </p:spPr>
        <p:style>
          <a:lnRef idx="3">
            <a:schemeClr val="dk1"/>
          </a:lnRef>
          <a:fillRef idx="0">
            <a:schemeClr val="dk1"/>
          </a:fillRef>
          <a:effectRef idx="2">
            <a:schemeClr val="dk1"/>
          </a:effectRef>
          <a:fontRef idx="minor">
            <a:schemeClr val="tx1"/>
          </a:fontRef>
        </p:style>
      </p:cxnSp>
      <p:cxnSp>
        <p:nvCxnSpPr>
          <p:cNvPr id="15" name="Straight Connector 14">
            <a:extLst>
              <a:ext uri="{FF2B5EF4-FFF2-40B4-BE49-F238E27FC236}">
                <a16:creationId xmlns:a16="http://schemas.microsoft.com/office/drawing/2014/main" id="{5695F6D3-4E38-E94E-9E27-125DAFD04902}"/>
              </a:ext>
            </a:extLst>
          </p:cNvPr>
          <p:cNvCxnSpPr/>
          <p:nvPr/>
        </p:nvCxnSpPr>
        <p:spPr>
          <a:xfrm>
            <a:off x="8648217" y="1159399"/>
            <a:ext cx="0" cy="289367"/>
          </a:xfrm>
          <a:prstGeom prst="line">
            <a:avLst/>
          </a:prstGeom>
        </p:spPr>
        <p:style>
          <a:lnRef idx="3">
            <a:schemeClr val="dk1"/>
          </a:lnRef>
          <a:fillRef idx="0">
            <a:schemeClr val="dk1"/>
          </a:fillRef>
          <a:effectRef idx="2">
            <a:schemeClr val="dk1"/>
          </a:effectRef>
          <a:fontRef idx="minor">
            <a:schemeClr val="tx1"/>
          </a:fontRef>
        </p:style>
      </p:cxnSp>
      <p:sp>
        <p:nvSpPr>
          <p:cNvPr id="18" name="TextBox 17">
            <a:extLst>
              <a:ext uri="{FF2B5EF4-FFF2-40B4-BE49-F238E27FC236}">
                <a16:creationId xmlns:a16="http://schemas.microsoft.com/office/drawing/2014/main" id="{94ECEC56-C152-7E4B-8149-796BED9139C8}"/>
              </a:ext>
            </a:extLst>
          </p:cNvPr>
          <p:cNvSpPr txBox="1"/>
          <p:nvPr/>
        </p:nvSpPr>
        <p:spPr>
          <a:xfrm>
            <a:off x="1402468" y="1027080"/>
            <a:ext cx="1481559" cy="276999"/>
          </a:xfrm>
          <a:prstGeom prst="rect">
            <a:avLst/>
          </a:prstGeom>
          <a:noFill/>
        </p:spPr>
        <p:txBody>
          <a:bodyPr wrap="square" rtlCol="0">
            <a:spAutoFit/>
          </a:bodyPr>
          <a:lstStyle/>
          <a:p>
            <a:r>
              <a:rPr lang="en-US" sz="1200" dirty="0"/>
              <a:t>Maturation</a:t>
            </a:r>
          </a:p>
        </p:txBody>
      </p:sp>
      <p:sp>
        <p:nvSpPr>
          <p:cNvPr id="19" name="TextBox 18">
            <a:extLst>
              <a:ext uri="{FF2B5EF4-FFF2-40B4-BE49-F238E27FC236}">
                <a16:creationId xmlns:a16="http://schemas.microsoft.com/office/drawing/2014/main" id="{74AB549B-DD97-3E46-AE3D-6F599188CDDE}"/>
              </a:ext>
            </a:extLst>
          </p:cNvPr>
          <p:cNvSpPr txBox="1"/>
          <p:nvPr/>
        </p:nvSpPr>
        <p:spPr>
          <a:xfrm>
            <a:off x="2490488" y="1471915"/>
            <a:ext cx="856527" cy="276999"/>
          </a:xfrm>
          <a:prstGeom prst="rect">
            <a:avLst/>
          </a:prstGeom>
          <a:noFill/>
        </p:spPr>
        <p:txBody>
          <a:bodyPr wrap="square" rtlCol="0">
            <a:spAutoFit/>
          </a:bodyPr>
          <a:lstStyle/>
          <a:p>
            <a:pPr algn="ctr"/>
            <a:r>
              <a:rPr lang="en-US" sz="1200" dirty="0"/>
              <a:t>2 months</a:t>
            </a:r>
          </a:p>
        </p:txBody>
      </p:sp>
      <p:sp>
        <p:nvSpPr>
          <p:cNvPr id="20" name="TextBox 19">
            <a:extLst>
              <a:ext uri="{FF2B5EF4-FFF2-40B4-BE49-F238E27FC236}">
                <a16:creationId xmlns:a16="http://schemas.microsoft.com/office/drawing/2014/main" id="{413695D8-5FA6-6C4B-A0DA-F71419A155FC}"/>
              </a:ext>
            </a:extLst>
          </p:cNvPr>
          <p:cNvSpPr txBox="1"/>
          <p:nvPr/>
        </p:nvSpPr>
        <p:spPr>
          <a:xfrm>
            <a:off x="4369443" y="1471915"/>
            <a:ext cx="856527" cy="276999"/>
          </a:xfrm>
          <a:prstGeom prst="rect">
            <a:avLst/>
          </a:prstGeom>
          <a:noFill/>
        </p:spPr>
        <p:txBody>
          <a:bodyPr wrap="square" rtlCol="0">
            <a:spAutoFit/>
          </a:bodyPr>
          <a:lstStyle/>
          <a:p>
            <a:pPr algn="ctr"/>
            <a:r>
              <a:rPr lang="en-US" sz="1200" dirty="0"/>
              <a:t>4 months</a:t>
            </a:r>
          </a:p>
        </p:txBody>
      </p:sp>
      <p:sp>
        <p:nvSpPr>
          <p:cNvPr id="21" name="TextBox 20">
            <a:extLst>
              <a:ext uri="{FF2B5EF4-FFF2-40B4-BE49-F238E27FC236}">
                <a16:creationId xmlns:a16="http://schemas.microsoft.com/office/drawing/2014/main" id="{80B5C188-CAED-8241-B330-8BACD970AC0B}"/>
              </a:ext>
            </a:extLst>
          </p:cNvPr>
          <p:cNvSpPr txBox="1"/>
          <p:nvPr/>
        </p:nvSpPr>
        <p:spPr>
          <a:xfrm>
            <a:off x="6296624" y="1461478"/>
            <a:ext cx="856527" cy="276999"/>
          </a:xfrm>
          <a:prstGeom prst="rect">
            <a:avLst/>
          </a:prstGeom>
          <a:noFill/>
        </p:spPr>
        <p:txBody>
          <a:bodyPr wrap="square" rtlCol="0">
            <a:spAutoFit/>
          </a:bodyPr>
          <a:lstStyle/>
          <a:p>
            <a:pPr algn="ctr"/>
            <a:r>
              <a:rPr lang="en-US" sz="1200" dirty="0"/>
              <a:t>6 months</a:t>
            </a:r>
          </a:p>
        </p:txBody>
      </p:sp>
      <p:sp>
        <p:nvSpPr>
          <p:cNvPr id="22" name="TextBox 21">
            <a:extLst>
              <a:ext uri="{FF2B5EF4-FFF2-40B4-BE49-F238E27FC236}">
                <a16:creationId xmlns:a16="http://schemas.microsoft.com/office/drawing/2014/main" id="{B30BB932-B0B2-3642-9382-C8425680110C}"/>
              </a:ext>
            </a:extLst>
          </p:cNvPr>
          <p:cNvSpPr txBox="1"/>
          <p:nvPr/>
        </p:nvSpPr>
        <p:spPr>
          <a:xfrm>
            <a:off x="8223805" y="1437535"/>
            <a:ext cx="856527" cy="276999"/>
          </a:xfrm>
          <a:prstGeom prst="rect">
            <a:avLst/>
          </a:prstGeom>
          <a:noFill/>
        </p:spPr>
        <p:txBody>
          <a:bodyPr wrap="square" rtlCol="0">
            <a:spAutoFit/>
          </a:bodyPr>
          <a:lstStyle/>
          <a:p>
            <a:pPr algn="ctr"/>
            <a:r>
              <a:rPr lang="en-US" sz="1200" dirty="0"/>
              <a:t>8 months</a:t>
            </a:r>
          </a:p>
        </p:txBody>
      </p:sp>
      <p:cxnSp>
        <p:nvCxnSpPr>
          <p:cNvPr id="25" name="Straight Arrow Connector 24">
            <a:extLst>
              <a:ext uri="{FF2B5EF4-FFF2-40B4-BE49-F238E27FC236}">
                <a16:creationId xmlns:a16="http://schemas.microsoft.com/office/drawing/2014/main" id="{78981F01-7CAE-FA4E-B0EB-75674A1C63A1}"/>
              </a:ext>
            </a:extLst>
          </p:cNvPr>
          <p:cNvCxnSpPr/>
          <p:nvPr/>
        </p:nvCxnSpPr>
        <p:spPr>
          <a:xfrm>
            <a:off x="2918752" y="868102"/>
            <a:ext cx="0" cy="19370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C00F4FB6-B031-4B4D-B261-3F18E5118D0F}"/>
              </a:ext>
            </a:extLst>
          </p:cNvPr>
          <p:cNvCxnSpPr/>
          <p:nvPr/>
        </p:nvCxnSpPr>
        <p:spPr>
          <a:xfrm>
            <a:off x="4795785" y="904755"/>
            <a:ext cx="0" cy="19370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AA537CAA-0DF9-1449-988D-876B04C33E31}"/>
              </a:ext>
            </a:extLst>
          </p:cNvPr>
          <p:cNvCxnSpPr/>
          <p:nvPr/>
        </p:nvCxnSpPr>
        <p:spPr>
          <a:xfrm>
            <a:off x="6717178" y="904758"/>
            <a:ext cx="0" cy="19370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1C2B9B06-8B30-AA49-A89B-5C50D508C56C}"/>
              </a:ext>
            </a:extLst>
          </p:cNvPr>
          <p:cNvCxnSpPr/>
          <p:nvPr/>
        </p:nvCxnSpPr>
        <p:spPr>
          <a:xfrm>
            <a:off x="8638580" y="916327"/>
            <a:ext cx="0" cy="19370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3C4B7DDE-CECB-164F-93FA-A625F0D1B3B2}"/>
              </a:ext>
            </a:extLst>
          </p:cNvPr>
          <p:cNvSpPr txBox="1"/>
          <p:nvPr/>
        </p:nvSpPr>
        <p:spPr>
          <a:xfrm>
            <a:off x="2242604" y="607331"/>
            <a:ext cx="1352293" cy="276999"/>
          </a:xfrm>
          <a:prstGeom prst="rect">
            <a:avLst/>
          </a:prstGeom>
          <a:noFill/>
        </p:spPr>
        <p:txBody>
          <a:bodyPr wrap="square" rtlCol="0">
            <a:spAutoFit/>
          </a:bodyPr>
          <a:lstStyle/>
          <a:p>
            <a:r>
              <a:rPr lang="en-US" sz="1200" dirty="0">
                <a:solidFill>
                  <a:srgbClr val="FF0000"/>
                </a:solidFill>
              </a:rPr>
              <a:t>Record 37 </a:t>
            </a:r>
            <a:r>
              <a:rPr lang="en-US" sz="1200" dirty="0" err="1">
                <a:solidFill>
                  <a:srgbClr val="FF0000"/>
                </a:solidFill>
              </a:rPr>
              <a:t>hMOs</a:t>
            </a:r>
            <a:endParaRPr lang="en-US" sz="1200" dirty="0">
              <a:solidFill>
                <a:srgbClr val="FF0000"/>
              </a:solidFill>
            </a:endParaRPr>
          </a:p>
        </p:txBody>
      </p:sp>
      <p:sp>
        <p:nvSpPr>
          <p:cNvPr id="30" name="TextBox 29">
            <a:extLst>
              <a:ext uri="{FF2B5EF4-FFF2-40B4-BE49-F238E27FC236}">
                <a16:creationId xmlns:a16="http://schemas.microsoft.com/office/drawing/2014/main" id="{C16FC0B6-A055-1442-8063-1D960D2C85FA}"/>
              </a:ext>
            </a:extLst>
          </p:cNvPr>
          <p:cNvSpPr txBox="1"/>
          <p:nvPr/>
        </p:nvSpPr>
        <p:spPr>
          <a:xfrm>
            <a:off x="4119638" y="607331"/>
            <a:ext cx="1352293" cy="276999"/>
          </a:xfrm>
          <a:prstGeom prst="rect">
            <a:avLst/>
          </a:prstGeom>
          <a:noFill/>
        </p:spPr>
        <p:txBody>
          <a:bodyPr wrap="square" rtlCol="0">
            <a:spAutoFit/>
          </a:bodyPr>
          <a:lstStyle/>
          <a:p>
            <a:r>
              <a:rPr lang="en-US" sz="1200" dirty="0">
                <a:solidFill>
                  <a:srgbClr val="FF0000"/>
                </a:solidFill>
              </a:rPr>
              <a:t>Record 37 </a:t>
            </a:r>
            <a:r>
              <a:rPr lang="en-US" sz="1200" dirty="0" err="1">
                <a:solidFill>
                  <a:srgbClr val="FF0000"/>
                </a:solidFill>
              </a:rPr>
              <a:t>hMOs</a:t>
            </a:r>
            <a:endParaRPr lang="en-US" sz="1200" dirty="0">
              <a:solidFill>
                <a:srgbClr val="FF0000"/>
              </a:solidFill>
            </a:endParaRPr>
          </a:p>
        </p:txBody>
      </p:sp>
      <p:sp>
        <p:nvSpPr>
          <p:cNvPr id="31" name="TextBox 30">
            <a:extLst>
              <a:ext uri="{FF2B5EF4-FFF2-40B4-BE49-F238E27FC236}">
                <a16:creationId xmlns:a16="http://schemas.microsoft.com/office/drawing/2014/main" id="{D8F4EDFB-B3B0-AB4E-AF58-65B401B102DE}"/>
              </a:ext>
            </a:extLst>
          </p:cNvPr>
          <p:cNvSpPr txBox="1"/>
          <p:nvPr/>
        </p:nvSpPr>
        <p:spPr>
          <a:xfrm>
            <a:off x="6096000" y="608915"/>
            <a:ext cx="1352293" cy="276999"/>
          </a:xfrm>
          <a:prstGeom prst="rect">
            <a:avLst/>
          </a:prstGeom>
          <a:noFill/>
        </p:spPr>
        <p:txBody>
          <a:bodyPr wrap="square" rtlCol="0">
            <a:spAutoFit/>
          </a:bodyPr>
          <a:lstStyle/>
          <a:p>
            <a:r>
              <a:rPr lang="en-US" sz="1200" dirty="0">
                <a:solidFill>
                  <a:srgbClr val="FF0000"/>
                </a:solidFill>
              </a:rPr>
              <a:t>Record 37 </a:t>
            </a:r>
            <a:r>
              <a:rPr lang="en-US" sz="1200" dirty="0" err="1">
                <a:solidFill>
                  <a:srgbClr val="FF0000"/>
                </a:solidFill>
              </a:rPr>
              <a:t>hMOs</a:t>
            </a:r>
            <a:endParaRPr lang="en-US" sz="1200" dirty="0">
              <a:solidFill>
                <a:srgbClr val="FF0000"/>
              </a:solidFill>
            </a:endParaRPr>
          </a:p>
        </p:txBody>
      </p:sp>
      <p:sp>
        <p:nvSpPr>
          <p:cNvPr id="32" name="TextBox 31">
            <a:extLst>
              <a:ext uri="{FF2B5EF4-FFF2-40B4-BE49-F238E27FC236}">
                <a16:creationId xmlns:a16="http://schemas.microsoft.com/office/drawing/2014/main" id="{8014F311-E2A2-3E41-8259-29267B9F64E2}"/>
              </a:ext>
            </a:extLst>
          </p:cNvPr>
          <p:cNvSpPr txBox="1"/>
          <p:nvPr/>
        </p:nvSpPr>
        <p:spPr>
          <a:xfrm>
            <a:off x="7962433" y="608915"/>
            <a:ext cx="1352293" cy="276999"/>
          </a:xfrm>
          <a:prstGeom prst="rect">
            <a:avLst/>
          </a:prstGeom>
          <a:noFill/>
        </p:spPr>
        <p:txBody>
          <a:bodyPr wrap="square" rtlCol="0">
            <a:spAutoFit/>
          </a:bodyPr>
          <a:lstStyle/>
          <a:p>
            <a:r>
              <a:rPr lang="en-US" sz="1200" dirty="0">
                <a:solidFill>
                  <a:srgbClr val="FF0000"/>
                </a:solidFill>
              </a:rPr>
              <a:t>Record 37 </a:t>
            </a:r>
            <a:r>
              <a:rPr lang="en-US" sz="1200" dirty="0" err="1">
                <a:solidFill>
                  <a:srgbClr val="FF0000"/>
                </a:solidFill>
              </a:rPr>
              <a:t>hMOs</a:t>
            </a:r>
            <a:endParaRPr lang="en-US" sz="1200" dirty="0">
              <a:solidFill>
                <a:srgbClr val="FF0000"/>
              </a:solidFill>
            </a:endParaRPr>
          </a:p>
        </p:txBody>
      </p:sp>
      <p:sp>
        <p:nvSpPr>
          <p:cNvPr id="33" name="TextBox 32">
            <a:extLst>
              <a:ext uri="{FF2B5EF4-FFF2-40B4-BE49-F238E27FC236}">
                <a16:creationId xmlns:a16="http://schemas.microsoft.com/office/drawing/2014/main" id="{09B9699D-D3E8-AF4A-9051-B138D4E9ABFC}"/>
              </a:ext>
            </a:extLst>
          </p:cNvPr>
          <p:cNvSpPr txBox="1"/>
          <p:nvPr/>
        </p:nvSpPr>
        <p:spPr>
          <a:xfrm>
            <a:off x="225707" y="1801651"/>
            <a:ext cx="10000526" cy="1323439"/>
          </a:xfrm>
          <a:prstGeom prst="rect">
            <a:avLst/>
          </a:prstGeom>
          <a:noFill/>
        </p:spPr>
        <p:txBody>
          <a:bodyPr wrap="square" rtlCol="0">
            <a:spAutoFit/>
          </a:bodyPr>
          <a:lstStyle/>
          <a:p>
            <a:pPr marL="285750" indent="-285750">
              <a:buFont typeface="Wingdings" pitchFamily="2" charset="2"/>
              <a:buChar char="Ø"/>
            </a:pPr>
            <a:r>
              <a:rPr lang="en-US" sz="1600" dirty="0"/>
              <a:t>Every 2 months record 37 organoids from each cell line;</a:t>
            </a:r>
          </a:p>
          <a:p>
            <a:pPr marL="742950" lvl="1" indent="-285750">
              <a:buFont typeface="Arial" panose="020B0604020202020204" pitchFamily="34" charset="0"/>
              <a:buChar char="•"/>
            </a:pPr>
            <a:r>
              <a:rPr lang="en-US" sz="1600" dirty="0"/>
              <a:t>20 mins baseline activity </a:t>
            </a:r>
          </a:p>
          <a:p>
            <a:pPr marL="742950" lvl="1" indent="-285750">
              <a:buFont typeface="Arial" panose="020B0604020202020204" pitchFamily="34" charset="0"/>
              <a:buChar char="•"/>
            </a:pPr>
            <a:r>
              <a:rPr lang="en-US" sz="1600" dirty="0"/>
              <a:t>10 mins activity following each drug application</a:t>
            </a:r>
          </a:p>
          <a:p>
            <a:endParaRPr lang="en-US" sz="1600" dirty="0"/>
          </a:p>
          <a:p>
            <a:pPr marL="742950" lvl="1" indent="-285750">
              <a:buFont typeface="Arial" panose="020B0604020202020204" pitchFamily="34" charset="0"/>
              <a:buChar char="•"/>
            </a:pPr>
            <a:endParaRPr lang="en-US" sz="1600" dirty="0"/>
          </a:p>
        </p:txBody>
      </p:sp>
      <p:sp>
        <p:nvSpPr>
          <p:cNvPr id="34" name="TextBox 33">
            <a:extLst>
              <a:ext uri="{FF2B5EF4-FFF2-40B4-BE49-F238E27FC236}">
                <a16:creationId xmlns:a16="http://schemas.microsoft.com/office/drawing/2014/main" id="{EAE835D1-128C-C743-885E-CC47C996DF45}"/>
              </a:ext>
            </a:extLst>
          </p:cNvPr>
          <p:cNvSpPr txBox="1"/>
          <p:nvPr/>
        </p:nvSpPr>
        <p:spPr>
          <a:xfrm>
            <a:off x="0" y="2695470"/>
            <a:ext cx="2034260" cy="923330"/>
          </a:xfrm>
          <a:prstGeom prst="rect">
            <a:avLst/>
          </a:prstGeom>
          <a:noFill/>
        </p:spPr>
        <p:txBody>
          <a:bodyPr wrap="square" rtlCol="0">
            <a:spAutoFit/>
          </a:bodyPr>
          <a:lstStyle/>
          <a:p>
            <a:r>
              <a:rPr lang="en-US" i="1" dirty="0"/>
              <a:t>Drug application</a:t>
            </a:r>
            <a:r>
              <a:rPr lang="en-US" dirty="0"/>
              <a:t>:</a:t>
            </a:r>
          </a:p>
          <a:p>
            <a:endParaRPr lang="en-US" dirty="0"/>
          </a:p>
          <a:p>
            <a:endParaRPr lang="en-US" dirty="0"/>
          </a:p>
        </p:txBody>
      </p:sp>
      <p:sp>
        <p:nvSpPr>
          <p:cNvPr id="45" name="TextBox 44">
            <a:extLst>
              <a:ext uri="{FF2B5EF4-FFF2-40B4-BE49-F238E27FC236}">
                <a16:creationId xmlns:a16="http://schemas.microsoft.com/office/drawing/2014/main" id="{37DA7053-0129-0F4F-925E-1DA2889D307C}"/>
              </a:ext>
            </a:extLst>
          </p:cNvPr>
          <p:cNvSpPr txBox="1"/>
          <p:nvPr/>
        </p:nvSpPr>
        <p:spPr>
          <a:xfrm>
            <a:off x="65943" y="3072839"/>
            <a:ext cx="2535381" cy="553998"/>
          </a:xfrm>
          <a:prstGeom prst="rect">
            <a:avLst/>
          </a:prstGeom>
          <a:noFill/>
        </p:spPr>
        <p:txBody>
          <a:bodyPr wrap="square" rtlCol="0">
            <a:spAutoFit/>
          </a:bodyPr>
          <a:lstStyle/>
          <a:p>
            <a:r>
              <a:rPr lang="en-US" sz="1500" dirty="0"/>
              <a:t>1. TTX (To validate activity)</a:t>
            </a:r>
          </a:p>
          <a:p>
            <a:endParaRPr lang="en-US" sz="1500" dirty="0"/>
          </a:p>
        </p:txBody>
      </p:sp>
      <p:sp>
        <p:nvSpPr>
          <p:cNvPr id="48" name="TextBox 47">
            <a:extLst>
              <a:ext uri="{FF2B5EF4-FFF2-40B4-BE49-F238E27FC236}">
                <a16:creationId xmlns:a16="http://schemas.microsoft.com/office/drawing/2014/main" id="{4EB830AE-BDD1-5245-988F-F75C68708E4B}"/>
              </a:ext>
            </a:extLst>
          </p:cNvPr>
          <p:cNvSpPr txBox="1"/>
          <p:nvPr/>
        </p:nvSpPr>
        <p:spPr>
          <a:xfrm>
            <a:off x="225707" y="4773216"/>
            <a:ext cx="4143736" cy="323165"/>
          </a:xfrm>
          <a:prstGeom prst="rect">
            <a:avLst/>
          </a:prstGeom>
          <a:noFill/>
        </p:spPr>
        <p:txBody>
          <a:bodyPr wrap="square" rtlCol="0">
            <a:spAutoFit/>
          </a:bodyPr>
          <a:lstStyle/>
          <a:p>
            <a:r>
              <a:rPr lang="en-US" sz="1500" dirty="0"/>
              <a:t>2. </a:t>
            </a:r>
            <a:r>
              <a:rPr lang="en-US" sz="1500" dirty="0" err="1"/>
              <a:t>Isradipine</a:t>
            </a:r>
            <a:r>
              <a:rPr lang="en-US" sz="1500" dirty="0"/>
              <a:t> (L-type calcium channel antagonist) </a:t>
            </a:r>
          </a:p>
        </p:txBody>
      </p:sp>
      <p:pic>
        <p:nvPicPr>
          <p:cNvPr id="50" name="Picture 49">
            <a:extLst>
              <a:ext uri="{FF2B5EF4-FFF2-40B4-BE49-F238E27FC236}">
                <a16:creationId xmlns:a16="http://schemas.microsoft.com/office/drawing/2014/main" id="{108001CC-B6CD-1A42-AF55-5CA551A7A900}"/>
              </a:ext>
            </a:extLst>
          </p:cNvPr>
          <p:cNvPicPr>
            <a:picLocks noChangeAspect="1"/>
          </p:cNvPicPr>
          <p:nvPr/>
        </p:nvPicPr>
        <p:blipFill>
          <a:blip r:embed="rId4"/>
          <a:stretch>
            <a:fillRect/>
          </a:stretch>
        </p:blipFill>
        <p:spPr>
          <a:xfrm>
            <a:off x="225707" y="5109071"/>
            <a:ext cx="4443627" cy="1228695"/>
          </a:xfrm>
          <a:prstGeom prst="rect">
            <a:avLst/>
          </a:prstGeom>
        </p:spPr>
      </p:pic>
      <p:sp>
        <p:nvSpPr>
          <p:cNvPr id="51" name="TextBox 50">
            <a:extLst>
              <a:ext uri="{FF2B5EF4-FFF2-40B4-BE49-F238E27FC236}">
                <a16:creationId xmlns:a16="http://schemas.microsoft.com/office/drawing/2014/main" id="{8DC63206-54B2-B544-B618-CE1851B95C87}"/>
              </a:ext>
            </a:extLst>
          </p:cNvPr>
          <p:cNvSpPr txBox="1"/>
          <p:nvPr/>
        </p:nvSpPr>
        <p:spPr>
          <a:xfrm>
            <a:off x="3163827" y="6414710"/>
            <a:ext cx="1353540" cy="246221"/>
          </a:xfrm>
          <a:prstGeom prst="rect">
            <a:avLst/>
          </a:prstGeom>
          <a:noFill/>
        </p:spPr>
        <p:txBody>
          <a:bodyPr wrap="square" rtlCol="0">
            <a:spAutoFit/>
          </a:bodyPr>
          <a:lstStyle/>
          <a:p>
            <a:r>
              <a:rPr lang="en-US" sz="1000" dirty="0" err="1"/>
              <a:t>Surmeier</a:t>
            </a:r>
            <a:r>
              <a:rPr lang="en-US" sz="1000" dirty="0"/>
              <a:t> et al. 2007</a:t>
            </a:r>
          </a:p>
        </p:txBody>
      </p:sp>
      <p:sp>
        <p:nvSpPr>
          <p:cNvPr id="54" name="TextBox 53">
            <a:extLst>
              <a:ext uri="{FF2B5EF4-FFF2-40B4-BE49-F238E27FC236}">
                <a16:creationId xmlns:a16="http://schemas.microsoft.com/office/drawing/2014/main" id="{4C8E0350-806E-A142-9EC9-610034806436}"/>
              </a:ext>
            </a:extLst>
          </p:cNvPr>
          <p:cNvSpPr txBox="1"/>
          <p:nvPr/>
        </p:nvSpPr>
        <p:spPr>
          <a:xfrm>
            <a:off x="5409720" y="2963507"/>
            <a:ext cx="3112623" cy="323165"/>
          </a:xfrm>
          <a:prstGeom prst="rect">
            <a:avLst/>
          </a:prstGeom>
          <a:noFill/>
        </p:spPr>
        <p:txBody>
          <a:bodyPr wrap="square" rtlCol="0">
            <a:spAutoFit/>
          </a:bodyPr>
          <a:lstStyle/>
          <a:p>
            <a:r>
              <a:rPr lang="en-US" sz="1500" dirty="0"/>
              <a:t>3. Cs+ (HCN channel antagonist)</a:t>
            </a:r>
          </a:p>
        </p:txBody>
      </p:sp>
      <p:sp>
        <p:nvSpPr>
          <p:cNvPr id="59" name="TextBox 58">
            <a:extLst>
              <a:ext uri="{FF2B5EF4-FFF2-40B4-BE49-F238E27FC236}">
                <a16:creationId xmlns:a16="http://schemas.microsoft.com/office/drawing/2014/main" id="{0FEED76A-C25B-8D47-9740-A6E8515AA7C2}"/>
              </a:ext>
            </a:extLst>
          </p:cNvPr>
          <p:cNvSpPr txBox="1"/>
          <p:nvPr/>
        </p:nvSpPr>
        <p:spPr>
          <a:xfrm>
            <a:off x="9289323" y="1379624"/>
            <a:ext cx="1888080" cy="391613"/>
          </a:xfrm>
          <a:prstGeom prst="rect">
            <a:avLst/>
          </a:prstGeom>
          <a:solidFill>
            <a:schemeClr val="bg1"/>
          </a:solidFill>
        </p:spPr>
        <p:txBody>
          <a:bodyPr wrap="square" rtlCol="0">
            <a:spAutoFit/>
          </a:bodyPr>
          <a:lstStyle/>
          <a:p>
            <a:endParaRPr lang="en-US" dirty="0"/>
          </a:p>
        </p:txBody>
      </p:sp>
      <p:pic>
        <p:nvPicPr>
          <p:cNvPr id="61" name="Picture 60">
            <a:extLst>
              <a:ext uri="{FF2B5EF4-FFF2-40B4-BE49-F238E27FC236}">
                <a16:creationId xmlns:a16="http://schemas.microsoft.com/office/drawing/2014/main" id="{2BC04529-0C75-3744-9C34-01F3E6ED2527}"/>
              </a:ext>
            </a:extLst>
          </p:cNvPr>
          <p:cNvPicPr>
            <a:picLocks noChangeAspect="1"/>
          </p:cNvPicPr>
          <p:nvPr/>
        </p:nvPicPr>
        <p:blipFill rotWithShape="1">
          <a:blip r:embed="rId5"/>
          <a:srcRect b="44291"/>
          <a:stretch/>
        </p:blipFill>
        <p:spPr>
          <a:xfrm>
            <a:off x="5375962" y="3285270"/>
            <a:ext cx="3112624" cy="1377526"/>
          </a:xfrm>
          <a:prstGeom prst="rect">
            <a:avLst/>
          </a:prstGeom>
        </p:spPr>
      </p:pic>
      <p:pic>
        <p:nvPicPr>
          <p:cNvPr id="63" name="Picture 62">
            <a:extLst>
              <a:ext uri="{FF2B5EF4-FFF2-40B4-BE49-F238E27FC236}">
                <a16:creationId xmlns:a16="http://schemas.microsoft.com/office/drawing/2014/main" id="{5A7C21E8-AB9A-FF4C-895B-75A2208AD649}"/>
              </a:ext>
            </a:extLst>
          </p:cNvPr>
          <p:cNvPicPr>
            <a:picLocks noChangeAspect="1"/>
          </p:cNvPicPr>
          <p:nvPr/>
        </p:nvPicPr>
        <p:blipFill rotWithShape="1">
          <a:blip r:embed="rId6"/>
          <a:srcRect t="-306" b="306"/>
          <a:stretch/>
        </p:blipFill>
        <p:spPr>
          <a:xfrm>
            <a:off x="8423994" y="3501190"/>
            <a:ext cx="2753409" cy="1095362"/>
          </a:xfrm>
          <a:prstGeom prst="rect">
            <a:avLst/>
          </a:prstGeom>
        </p:spPr>
      </p:pic>
      <p:sp>
        <p:nvSpPr>
          <p:cNvPr id="64" name="TextBox 63">
            <a:extLst>
              <a:ext uri="{FF2B5EF4-FFF2-40B4-BE49-F238E27FC236}">
                <a16:creationId xmlns:a16="http://schemas.microsoft.com/office/drawing/2014/main" id="{E135D959-5F83-8E4F-843B-CFC369E93E9C}"/>
              </a:ext>
            </a:extLst>
          </p:cNvPr>
          <p:cNvSpPr txBox="1"/>
          <p:nvPr/>
        </p:nvSpPr>
        <p:spPr>
          <a:xfrm>
            <a:off x="5490263" y="4528708"/>
            <a:ext cx="262838" cy="189222"/>
          </a:xfrm>
          <a:prstGeom prst="rect">
            <a:avLst/>
          </a:prstGeom>
          <a:solidFill>
            <a:schemeClr val="bg1"/>
          </a:solidFill>
        </p:spPr>
        <p:txBody>
          <a:bodyPr wrap="square" rtlCol="0">
            <a:spAutoFit/>
          </a:bodyPr>
          <a:lstStyle/>
          <a:p>
            <a:endParaRPr lang="en-US" dirty="0"/>
          </a:p>
        </p:txBody>
      </p:sp>
      <p:sp>
        <p:nvSpPr>
          <p:cNvPr id="65" name="TextBox 64">
            <a:extLst>
              <a:ext uri="{FF2B5EF4-FFF2-40B4-BE49-F238E27FC236}">
                <a16:creationId xmlns:a16="http://schemas.microsoft.com/office/drawing/2014/main" id="{D188A75C-0D8B-A74D-9971-652E287DEEF8}"/>
              </a:ext>
            </a:extLst>
          </p:cNvPr>
          <p:cNvSpPr txBox="1"/>
          <p:nvPr/>
        </p:nvSpPr>
        <p:spPr>
          <a:xfrm>
            <a:off x="9930851" y="4662796"/>
            <a:ext cx="1924873" cy="246221"/>
          </a:xfrm>
          <a:prstGeom prst="rect">
            <a:avLst/>
          </a:prstGeom>
          <a:noFill/>
        </p:spPr>
        <p:txBody>
          <a:bodyPr wrap="square" rtlCol="0">
            <a:spAutoFit/>
          </a:bodyPr>
          <a:lstStyle/>
          <a:p>
            <a:r>
              <a:rPr lang="en-US" sz="1000" dirty="0"/>
              <a:t>Chan et al. 2004</a:t>
            </a:r>
          </a:p>
        </p:txBody>
      </p:sp>
      <p:sp>
        <p:nvSpPr>
          <p:cNvPr id="67" name="TextBox 66">
            <a:extLst>
              <a:ext uri="{FF2B5EF4-FFF2-40B4-BE49-F238E27FC236}">
                <a16:creationId xmlns:a16="http://schemas.microsoft.com/office/drawing/2014/main" id="{A7A65B89-AA5A-5B4E-8A90-20A2EB6DADB1}"/>
              </a:ext>
            </a:extLst>
          </p:cNvPr>
          <p:cNvSpPr txBox="1"/>
          <p:nvPr/>
        </p:nvSpPr>
        <p:spPr>
          <a:xfrm>
            <a:off x="5375961" y="4854230"/>
            <a:ext cx="4554889" cy="1200329"/>
          </a:xfrm>
          <a:prstGeom prst="rect">
            <a:avLst/>
          </a:prstGeom>
          <a:noFill/>
        </p:spPr>
        <p:txBody>
          <a:bodyPr wrap="square" rtlCol="0">
            <a:spAutoFit/>
          </a:bodyPr>
          <a:lstStyle/>
          <a:p>
            <a:r>
              <a:rPr lang="en-US" dirty="0"/>
              <a:t>4. </a:t>
            </a:r>
          </a:p>
          <a:p>
            <a:r>
              <a:rPr lang="en-US" dirty="0"/>
              <a:t>Picrotoxin (GABA antagonist)</a:t>
            </a:r>
          </a:p>
          <a:p>
            <a:r>
              <a:rPr lang="en-US" dirty="0"/>
              <a:t>NMDA antagonists </a:t>
            </a:r>
          </a:p>
          <a:p>
            <a:r>
              <a:rPr lang="en-US" dirty="0"/>
              <a:t>D1/D2 receptor agonist or antagonist</a:t>
            </a:r>
          </a:p>
        </p:txBody>
      </p:sp>
    </p:spTree>
    <p:extLst>
      <p:ext uri="{BB962C8B-B14F-4D97-AF65-F5344CB8AC3E}">
        <p14:creationId xmlns:p14="http://schemas.microsoft.com/office/powerpoint/2010/main" val="3341962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5CA428-D352-9545-A688-49255CAA606D}"/>
              </a:ext>
            </a:extLst>
          </p:cNvPr>
          <p:cNvSpPr>
            <a:spLocks noGrp="1"/>
          </p:cNvSpPr>
          <p:nvPr>
            <p:ph type="title"/>
          </p:nvPr>
        </p:nvSpPr>
        <p:spPr>
          <a:xfrm>
            <a:off x="214368" y="297493"/>
            <a:ext cx="1746907" cy="603470"/>
          </a:xfrm>
        </p:spPr>
        <p:txBody>
          <a:bodyPr>
            <a:noAutofit/>
          </a:bodyPr>
          <a:lstStyle/>
          <a:p>
            <a:r>
              <a:rPr lang="en-US" sz="3000" dirty="0"/>
              <a:t>Histology</a:t>
            </a:r>
          </a:p>
        </p:txBody>
      </p:sp>
      <p:sp>
        <p:nvSpPr>
          <p:cNvPr id="4" name="TextBox 3">
            <a:extLst>
              <a:ext uri="{FF2B5EF4-FFF2-40B4-BE49-F238E27FC236}">
                <a16:creationId xmlns:a16="http://schemas.microsoft.com/office/drawing/2014/main" id="{BE2AF3FF-8F95-6442-8C60-F6C461718D72}"/>
              </a:ext>
            </a:extLst>
          </p:cNvPr>
          <p:cNvSpPr txBox="1"/>
          <p:nvPr/>
        </p:nvSpPr>
        <p:spPr>
          <a:xfrm>
            <a:off x="399391" y="4069201"/>
            <a:ext cx="3743606" cy="369332"/>
          </a:xfrm>
          <a:prstGeom prst="rect">
            <a:avLst/>
          </a:prstGeom>
          <a:noFill/>
        </p:spPr>
        <p:txBody>
          <a:bodyPr wrap="square" rtlCol="0">
            <a:spAutoFit/>
          </a:bodyPr>
          <a:lstStyle/>
          <a:p>
            <a:r>
              <a:rPr lang="en-US" dirty="0"/>
              <a:t>Tuj1 (immature neurons) </a:t>
            </a:r>
          </a:p>
        </p:txBody>
      </p:sp>
      <p:sp>
        <p:nvSpPr>
          <p:cNvPr id="5" name="TextBox 4">
            <a:extLst>
              <a:ext uri="{FF2B5EF4-FFF2-40B4-BE49-F238E27FC236}">
                <a16:creationId xmlns:a16="http://schemas.microsoft.com/office/drawing/2014/main" id="{AC4E7077-37F0-944C-A2F9-4F975A1E9783}"/>
              </a:ext>
            </a:extLst>
          </p:cNvPr>
          <p:cNvSpPr txBox="1"/>
          <p:nvPr/>
        </p:nvSpPr>
        <p:spPr>
          <a:xfrm>
            <a:off x="399391" y="4372605"/>
            <a:ext cx="3396366" cy="369332"/>
          </a:xfrm>
          <a:prstGeom prst="rect">
            <a:avLst/>
          </a:prstGeom>
          <a:noFill/>
        </p:spPr>
        <p:txBody>
          <a:bodyPr wrap="square" rtlCol="0">
            <a:spAutoFit/>
          </a:bodyPr>
          <a:lstStyle/>
          <a:p>
            <a:r>
              <a:rPr lang="en-US" dirty="0"/>
              <a:t>Map2 (mature neurons)</a:t>
            </a:r>
          </a:p>
        </p:txBody>
      </p:sp>
      <p:sp>
        <p:nvSpPr>
          <p:cNvPr id="6" name="TextBox 5">
            <a:extLst>
              <a:ext uri="{FF2B5EF4-FFF2-40B4-BE49-F238E27FC236}">
                <a16:creationId xmlns:a16="http://schemas.microsoft.com/office/drawing/2014/main" id="{7AC61BFF-F366-CD4A-8316-92417F0FEAE9}"/>
              </a:ext>
            </a:extLst>
          </p:cNvPr>
          <p:cNvSpPr txBox="1"/>
          <p:nvPr/>
        </p:nvSpPr>
        <p:spPr>
          <a:xfrm>
            <a:off x="6095998" y="843062"/>
            <a:ext cx="2696902" cy="369332"/>
          </a:xfrm>
          <a:prstGeom prst="rect">
            <a:avLst/>
          </a:prstGeom>
          <a:noFill/>
        </p:spPr>
        <p:txBody>
          <a:bodyPr wrap="square" rtlCol="0">
            <a:spAutoFit/>
          </a:bodyPr>
          <a:lstStyle/>
          <a:p>
            <a:r>
              <a:rPr lang="en-US" dirty="0"/>
              <a:t>PSD-95 (dendritic spines)</a:t>
            </a:r>
          </a:p>
        </p:txBody>
      </p:sp>
      <p:sp>
        <p:nvSpPr>
          <p:cNvPr id="7" name="TextBox 6">
            <a:extLst>
              <a:ext uri="{FF2B5EF4-FFF2-40B4-BE49-F238E27FC236}">
                <a16:creationId xmlns:a16="http://schemas.microsoft.com/office/drawing/2014/main" id="{8060516C-CF35-BD46-8841-A9C1B81AD46A}"/>
              </a:ext>
            </a:extLst>
          </p:cNvPr>
          <p:cNvSpPr txBox="1"/>
          <p:nvPr/>
        </p:nvSpPr>
        <p:spPr>
          <a:xfrm>
            <a:off x="399391" y="4722175"/>
            <a:ext cx="1150877" cy="646331"/>
          </a:xfrm>
          <a:prstGeom prst="rect">
            <a:avLst/>
          </a:prstGeom>
          <a:noFill/>
        </p:spPr>
        <p:txBody>
          <a:bodyPr wrap="square" rtlCol="0">
            <a:spAutoFit/>
          </a:bodyPr>
          <a:lstStyle/>
          <a:p>
            <a:r>
              <a:rPr lang="en-US" dirty="0"/>
              <a:t>p-Syn</a:t>
            </a:r>
          </a:p>
          <a:p>
            <a:r>
              <a:rPr lang="en-US" dirty="0" err="1"/>
              <a:t>pUb</a:t>
            </a:r>
            <a:endParaRPr lang="en-US" dirty="0"/>
          </a:p>
        </p:txBody>
      </p:sp>
      <p:pic>
        <p:nvPicPr>
          <p:cNvPr id="9" name="Picture 8">
            <a:extLst>
              <a:ext uri="{FF2B5EF4-FFF2-40B4-BE49-F238E27FC236}">
                <a16:creationId xmlns:a16="http://schemas.microsoft.com/office/drawing/2014/main" id="{3D3FC767-54D8-C548-80CB-6DD76B2EF99C}"/>
              </a:ext>
            </a:extLst>
          </p:cNvPr>
          <p:cNvPicPr>
            <a:picLocks noChangeAspect="1"/>
          </p:cNvPicPr>
          <p:nvPr/>
        </p:nvPicPr>
        <p:blipFill>
          <a:blip r:embed="rId3"/>
          <a:stretch>
            <a:fillRect/>
          </a:stretch>
        </p:blipFill>
        <p:spPr>
          <a:xfrm>
            <a:off x="6009869" y="2679196"/>
            <a:ext cx="4359914" cy="2296800"/>
          </a:xfrm>
          <a:prstGeom prst="rect">
            <a:avLst/>
          </a:prstGeom>
        </p:spPr>
      </p:pic>
      <p:pic>
        <p:nvPicPr>
          <p:cNvPr id="11" name="Picture 10">
            <a:extLst>
              <a:ext uri="{FF2B5EF4-FFF2-40B4-BE49-F238E27FC236}">
                <a16:creationId xmlns:a16="http://schemas.microsoft.com/office/drawing/2014/main" id="{93A59ACA-DE9E-B246-88C7-9B7BE83AB175}"/>
              </a:ext>
            </a:extLst>
          </p:cNvPr>
          <p:cNvPicPr>
            <a:picLocks noChangeAspect="1"/>
          </p:cNvPicPr>
          <p:nvPr/>
        </p:nvPicPr>
        <p:blipFill>
          <a:blip r:embed="rId4"/>
          <a:stretch>
            <a:fillRect/>
          </a:stretch>
        </p:blipFill>
        <p:spPr>
          <a:xfrm>
            <a:off x="5980183" y="1250237"/>
            <a:ext cx="3975239" cy="1353273"/>
          </a:xfrm>
          <a:prstGeom prst="rect">
            <a:avLst/>
          </a:prstGeom>
        </p:spPr>
      </p:pic>
      <p:sp>
        <p:nvSpPr>
          <p:cNvPr id="12" name="TextBox 11">
            <a:extLst>
              <a:ext uri="{FF2B5EF4-FFF2-40B4-BE49-F238E27FC236}">
                <a16:creationId xmlns:a16="http://schemas.microsoft.com/office/drawing/2014/main" id="{C1D946FD-5EC5-AD4F-8769-D130AF2F9E37}"/>
              </a:ext>
            </a:extLst>
          </p:cNvPr>
          <p:cNvSpPr txBox="1"/>
          <p:nvPr/>
        </p:nvSpPr>
        <p:spPr>
          <a:xfrm>
            <a:off x="8980275" y="4812342"/>
            <a:ext cx="2009666" cy="276999"/>
          </a:xfrm>
          <a:prstGeom prst="rect">
            <a:avLst/>
          </a:prstGeom>
          <a:noFill/>
        </p:spPr>
        <p:txBody>
          <a:bodyPr wrap="square" rtlCol="0">
            <a:spAutoFit/>
          </a:bodyPr>
          <a:lstStyle/>
          <a:p>
            <a:r>
              <a:rPr lang="en-US" sz="1200" dirty="0" err="1"/>
              <a:t>Monzel</a:t>
            </a:r>
            <a:r>
              <a:rPr lang="en-US" sz="1200" dirty="0"/>
              <a:t> et al. 2017</a:t>
            </a:r>
          </a:p>
        </p:txBody>
      </p:sp>
      <p:sp>
        <p:nvSpPr>
          <p:cNvPr id="13" name="TextBox 12">
            <a:extLst>
              <a:ext uri="{FF2B5EF4-FFF2-40B4-BE49-F238E27FC236}">
                <a16:creationId xmlns:a16="http://schemas.microsoft.com/office/drawing/2014/main" id="{F3CCDC76-CAA7-BB44-9D3E-0C7C82D0E824}"/>
              </a:ext>
            </a:extLst>
          </p:cNvPr>
          <p:cNvSpPr txBox="1"/>
          <p:nvPr/>
        </p:nvSpPr>
        <p:spPr>
          <a:xfrm>
            <a:off x="399391" y="815273"/>
            <a:ext cx="4656085" cy="369332"/>
          </a:xfrm>
          <a:prstGeom prst="rect">
            <a:avLst/>
          </a:prstGeom>
          <a:noFill/>
        </p:spPr>
        <p:txBody>
          <a:bodyPr wrap="square" rtlCol="0">
            <a:spAutoFit/>
          </a:bodyPr>
          <a:lstStyle/>
          <a:p>
            <a:r>
              <a:rPr lang="en-US" dirty="0"/>
              <a:t>Ki-67/SOX2 (proliferation and progenitor cells) </a:t>
            </a:r>
          </a:p>
        </p:txBody>
      </p:sp>
      <p:pic>
        <p:nvPicPr>
          <p:cNvPr id="15" name="Picture 14">
            <a:extLst>
              <a:ext uri="{FF2B5EF4-FFF2-40B4-BE49-F238E27FC236}">
                <a16:creationId xmlns:a16="http://schemas.microsoft.com/office/drawing/2014/main" id="{57283D3E-6FB0-6749-8FA5-0943B2533655}"/>
              </a:ext>
            </a:extLst>
          </p:cNvPr>
          <p:cNvPicPr>
            <a:picLocks noChangeAspect="1"/>
          </p:cNvPicPr>
          <p:nvPr/>
        </p:nvPicPr>
        <p:blipFill>
          <a:blip r:embed="rId5"/>
          <a:stretch>
            <a:fillRect/>
          </a:stretch>
        </p:blipFill>
        <p:spPr>
          <a:xfrm>
            <a:off x="214368" y="1184605"/>
            <a:ext cx="5106486" cy="2047328"/>
          </a:xfrm>
          <a:prstGeom prst="rect">
            <a:avLst/>
          </a:prstGeom>
        </p:spPr>
      </p:pic>
    </p:spTree>
    <p:extLst>
      <p:ext uri="{BB962C8B-B14F-4D97-AF65-F5344CB8AC3E}">
        <p14:creationId xmlns:p14="http://schemas.microsoft.com/office/powerpoint/2010/main" val="16548292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EB3510EF-6209-3147-8AF5-8BA2D5FD4676}"/>
              </a:ext>
            </a:extLst>
          </p:cNvPr>
          <p:cNvPicPr>
            <a:picLocks noGrp="1" noChangeAspect="1"/>
          </p:cNvPicPr>
          <p:nvPr>
            <p:ph idx="1"/>
          </p:nvPr>
        </p:nvPicPr>
        <p:blipFill>
          <a:blip r:embed="rId2"/>
          <a:stretch>
            <a:fillRect/>
          </a:stretch>
        </p:blipFill>
        <p:spPr>
          <a:xfrm>
            <a:off x="-30094" y="1094068"/>
            <a:ext cx="4361865" cy="1528557"/>
          </a:xfrm>
        </p:spPr>
      </p:pic>
      <p:sp>
        <p:nvSpPr>
          <p:cNvPr id="4" name="Title 1">
            <a:extLst>
              <a:ext uri="{FF2B5EF4-FFF2-40B4-BE49-F238E27FC236}">
                <a16:creationId xmlns:a16="http://schemas.microsoft.com/office/drawing/2014/main" id="{11530D54-E4F9-BD43-A93B-13A25155011C}"/>
              </a:ext>
            </a:extLst>
          </p:cNvPr>
          <p:cNvSpPr txBox="1">
            <a:spLocks/>
          </p:cNvSpPr>
          <p:nvPr/>
        </p:nvSpPr>
        <p:spPr>
          <a:xfrm>
            <a:off x="0" y="-62551"/>
            <a:ext cx="2950029" cy="74521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700" dirty="0"/>
              <a:t>Data update: August 24</a:t>
            </a:r>
            <a:r>
              <a:rPr lang="en-US" sz="1700" baseline="30000" dirty="0"/>
              <a:t>th</a:t>
            </a:r>
            <a:r>
              <a:rPr lang="en-US" sz="1700" dirty="0"/>
              <a:t> 2020</a:t>
            </a:r>
          </a:p>
        </p:txBody>
      </p:sp>
      <p:pic>
        <p:nvPicPr>
          <p:cNvPr id="8" name="Picture 7">
            <a:extLst>
              <a:ext uri="{FF2B5EF4-FFF2-40B4-BE49-F238E27FC236}">
                <a16:creationId xmlns:a16="http://schemas.microsoft.com/office/drawing/2014/main" id="{2BC76E85-8094-DE44-9485-920C57E9FE7D}"/>
              </a:ext>
            </a:extLst>
          </p:cNvPr>
          <p:cNvPicPr>
            <a:picLocks noChangeAspect="1"/>
          </p:cNvPicPr>
          <p:nvPr/>
        </p:nvPicPr>
        <p:blipFill>
          <a:blip r:embed="rId3"/>
          <a:stretch>
            <a:fillRect/>
          </a:stretch>
        </p:blipFill>
        <p:spPr>
          <a:xfrm>
            <a:off x="4165501" y="1142850"/>
            <a:ext cx="2329191" cy="1548792"/>
          </a:xfrm>
          <a:prstGeom prst="rect">
            <a:avLst/>
          </a:prstGeom>
        </p:spPr>
      </p:pic>
      <p:sp>
        <p:nvSpPr>
          <p:cNvPr id="9" name="TextBox 8">
            <a:extLst>
              <a:ext uri="{FF2B5EF4-FFF2-40B4-BE49-F238E27FC236}">
                <a16:creationId xmlns:a16="http://schemas.microsoft.com/office/drawing/2014/main" id="{91B1019D-CFFE-394E-BB15-97B73FC4B2CA}"/>
              </a:ext>
            </a:extLst>
          </p:cNvPr>
          <p:cNvSpPr txBox="1"/>
          <p:nvPr/>
        </p:nvSpPr>
        <p:spPr>
          <a:xfrm>
            <a:off x="5045592" y="2740424"/>
            <a:ext cx="1310054" cy="276999"/>
          </a:xfrm>
          <a:prstGeom prst="rect">
            <a:avLst/>
          </a:prstGeom>
          <a:noFill/>
        </p:spPr>
        <p:txBody>
          <a:bodyPr wrap="square" rtlCol="0">
            <a:spAutoFit/>
          </a:bodyPr>
          <a:lstStyle/>
          <a:p>
            <a:r>
              <a:rPr lang="en-US" sz="1200" dirty="0"/>
              <a:t>Izsak et al. 2020</a:t>
            </a:r>
          </a:p>
        </p:txBody>
      </p:sp>
      <p:sp>
        <p:nvSpPr>
          <p:cNvPr id="10" name="TextBox 9">
            <a:extLst>
              <a:ext uri="{FF2B5EF4-FFF2-40B4-BE49-F238E27FC236}">
                <a16:creationId xmlns:a16="http://schemas.microsoft.com/office/drawing/2014/main" id="{C9A5486D-C9BF-4744-A684-513E720E64EF}"/>
              </a:ext>
            </a:extLst>
          </p:cNvPr>
          <p:cNvSpPr txBox="1"/>
          <p:nvPr/>
        </p:nvSpPr>
        <p:spPr>
          <a:xfrm>
            <a:off x="152399" y="570099"/>
            <a:ext cx="5301761" cy="369332"/>
          </a:xfrm>
          <a:prstGeom prst="rect">
            <a:avLst/>
          </a:prstGeom>
          <a:noFill/>
        </p:spPr>
        <p:txBody>
          <a:bodyPr wrap="square" rtlCol="0">
            <a:spAutoFit/>
          </a:bodyPr>
          <a:lstStyle/>
          <a:p>
            <a:r>
              <a:rPr lang="en-US" dirty="0" err="1"/>
              <a:t>hCSF</a:t>
            </a:r>
            <a:r>
              <a:rPr lang="en-US" dirty="0"/>
              <a:t> promotes neural activity in 3D neural aggregates</a:t>
            </a:r>
          </a:p>
        </p:txBody>
      </p:sp>
      <p:pic>
        <p:nvPicPr>
          <p:cNvPr id="12" name="Picture 11">
            <a:extLst>
              <a:ext uri="{FF2B5EF4-FFF2-40B4-BE49-F238E27FC236}">
                <a16:creationId xmlns:a16="http://schemas.microsoft.com/office/drawing/2014/main" id="{BF3ABAE9-9CDF-774F-A2AD-6D9A29E4F84A}"/>
              </a:ext>
            </a:extLst>
          </p:cNvPr>
          <p:cNvPicPr>
            <a:picLocks noChangeAspect="1"/>
          </p:cNvPicPr>
          <p:nvPr/>
        </p:nvPicPr>
        <p:blipFill>
          <a:blip r:embed="rId4"/>
          <a:stretch>
            <a:fillRect/>
          </a:stretch>
        </p:blipFill>
        <p:spPr>
          <a:xfrm>
            <a:off x="7709286" y="931483"/>
            <a:ext cx="3323591" cy="2287032"/>
          </a:xfrm>
          <a:prstGeom prst="rect">
            <a:avLst/>
          </a:prstGeom>
        </p:spPr>
      </p:pic>
      <p:sp>
        <p:nvSpPr>
          <p:cNvPr id="13" name="TextBox 12">
            <a:extLst>
              <a:ext uri="{FF2B5EF4-FFF2-40B4-BE49-F238E27FC236}">
                <a16:creationId xmlns:a16="http://schemas.microsoft.com/office/drawing/2014/main" id="{B4DC757C-E269-7E43-970C-C78A0DFFEFC2}"/>
              </a:ext>
            </a:extLst>
          </p:cNvPr>
          <p:cNvSpPr txBox="1"/>
          <p:nvPr/>
        </p:nvSpPr>
        <p:spPr>
          <a:xfrm>
            <a:off x="6526932" y="570099"/>
            <a:ext cx="5990807" cy="369332"/>
          </a:xfrm>
          <a:prstGeom prst="rect">
            <a:avLst/>
          </a:prstGeom>
          <a:noFill/>
        </p:spPr>
        <p:txBody>
          <a:bodyPr wrap="square" rtlCol="0">
            <a:spAutoFit/>
          </a:bodyPr>
          <a:lstStyle/>
          <a:p>
            <a:r>
              <a:rPr lang="en-US" dirty="0"/>
              <a:t>Neurobasal media suppresses neural activity in 2D cultures</a:t>
            </a:r>
          </a:p>
        </p:txBody>
      </p:sp>
      <p:sp>
        <p:nvSpPr>
          <p:cNvPr id="14" name="TextBox 13">
            <a:extLst>
              <a:ext uri="{FF2B5EF4-FFF2-40B4-BE49-F238E27FC236}">
                <a16:creationId xmlns:a16="http://schemas.microsoft.com/office/drawing/2014/main" id="{85AA5D49-8BD0-C346-8522-771A7D85C0A1}"/>
              </a:ext>
            </a:extLst>
          </p:cNvPr>
          <p:cNvSpPr txBox="1"/>
          <p:nvPr/>
        </p:nvSpPr>
        <p:spPr>
          <a:xfrm>
            <a:off x="9792897" y="3218515"/>
            <a:ext cx="1943100" cy="292388"/>
          </a:xfrm>
          <a:prstGeom prst="rect">
            <a:avLst/>
          </a:prstGeom>
          <a:noFill/>
        </p:spPr>
        <p:txBody>
          <a:bodyPr wrap="square" rtlCol="0">
            <a:spAutoFit/>
          </a:bodyPr>
          <a:lstStyle/>
          <a:p>
            <a:r>
              <a:rPr lang="en-US" sz="1300" dirty="0" err="1"/>
              <a:t>Bardy</a:t>
            </a:r>
            <a:r>
              <a:rPr lang="en-US" sz="1300" dirty="0"/>
              <a:t> et al. 2015</a:t>
            </a:r>
          </a:p>
        </p:txBody>
      </p:sp>
      <p:sp>
        <p:nvSpPr>
          <p:cNvPr id="15" name="TextBox 14">
            <a:extLst>
              <a:ext uri="{FF2B5EF4-FFF2-40B4-BE49-F238E27FC236}">
                <a16:creationId xmlns:a16="http://schemas.microsoft.com/office/drawing/2014/main" id="{0E13CE3B-9170-9242-905D-2A99E8FB1E81}"/>
              </a:ext>
            </a:extLst>
          </p:cNvPr>
          <p:cNvSpPr txBox="1"/>
          <p:nvPr/>
        </p:nvSpPr>
        <p:spPr>
          <a:xfrm>
            <a:off x="4008912" y="4504134"/>
            <a:ext cx="1691707" cy="923330"/>
          </a:xfrm>
          <a:prstGeom prst="rect">
            <a:avLst/>
          </a:prstGeom>
          <a:noFill/>
        </p:spPr>
        <p:txBody>
          <a:bodyPr wrap="square" rtlCol="0">
            <a:spAutoFit/>
          </a:bodyPr>
          <a:lstStyle/>
          <a:p>
            <a:pPr algn="ctr"/>
            <a:r>
              <a:rPr lang="en-US" dirty="0"/>
              <a:t>Replace neurobasal with ACSF</a:t>
            </a:r>
          </a:p>
        </p:txBody>
      </p:sp>
      <p:sp>
        <p:nvSpPr>
          <p:cNvPr id="16" name="TextBox 15">
            <a:extLst>
              <a:ext uri="{FF2B5EF4-FFF2-40B4-BE49-F238E27FC236}">
                <a16:creationId xmlns:a16="http://schemas.microsoft.com/office/drawing/2014/main" id="{7407D1BC-D0A9-F342-9D37-ED970A504F00}"/>
              </a:ext>
            </a:extLst>
          </p:cNvPr>
          <p:cNvSpPr txBox="1"/>
          <p:nvPr/>
        </p:nvSpPr>
        <p:spPr>
          <a:xfrm>
            <a:off x="1200455" y="4652117"/>
            <a:ext cx="2703690" cy="1600438"/>
          </a:xfrm>
          <a:prstGeom prst="rect">
            <a:avLst/>
          </a:prstGeom>
          <a:noFill/>
        </p:spPr>
        <p:txBody>
          <a:bodyPr wrap="square" rtlCol="0">
            <a:spAutoFit/>
          </a:bodyPr>
          <a:lstStyle/>
          <a:p>
            <a:r>
              <a:rPr lang="en-US" sz="1400" dirty="0"/>
              <a:t>121 mM NaCl</a:t>
            </a:r>
          </a:p>
          <a:p>
            <a:r>
              <a:rPr lang="en-US" sz="1400" dirty="0"/>
              <a:t>4.2 mM </a:t>
            </a:r>
            <a:r>
              <a:rPr lang="en-US" sz="1400" dirty="0" err="1"/>
              <a:t>KCl</a:t>
            </a:r>
            <a:endParaRPr lang="en-US" sz="1400" dirty="0"/>
          </a:p>
          <a:p>
            <a:r>
              <a:rPr lang="en-US" sz="1400" dirty="0"/>
              <a:t>1.1 mM </a:t>
            </a:r>
            <a:r>
              <a:rPr lang="en-US" sz="1400" dirty="0" err="1"/>
              <a:t>CaCl</a:t>
            </a:r>
            <a:endParaRPr lang="en-US" sz="1400" dirty="0"/>
          </a:p>
          <a:p>
            <a:r>
              <a:rPr lang="en-US" sz="1400" dirty="0"/>
              <a:t>1 mM MgSO4</a:t>
            </a:r>
          </a:p>
          <a:p>
            <a:r>
              <a:rPr lang="en-US" sz="1400" dirty="0"/>
              <a:t>29 mM NaHCO3</a:t>
            </a:r>
          </a:p>
          <a:p>
            <a:r>
              <a:rPr lang="en-US" sz="1400" dirty="0"/>
              <a:t>0.45 mM NaH2PO4-H2O</a:t>
            </a:r>
          </a:p>
          <a:p>
            <a:r>
              <a:rPr lang="en-US" sz="1400" dirty="0"/>
              <a:t>20 mM Glucose</a:t>
            </a:r>
          </a:p>
        </p:txBody>
      </p:sp>
      <p:sp>
        <p:nvSpPr>
          <p:cNvPr id="17" name="TextBox 16">
            <a:extLst>
              <a:ext uri="{FF2B5EF4-FFF2-40B4-BE49-F238E27FC236}">
                <a16:creationId xmlns:a16="http://schemas.microsoft.com/office/drawing/2014/main" id="{CA7D3917-3DB0-B14D-9A2D-65A0EA43DCDF}"/>
              </a:ext>
            </a:extLst>
          </p:cNvPr>
          <p:cNvSpPr txBox="1"/>
          <p:nvPr/>
        </p:nvSpPr>
        <p:spPr>
          <a:xfrm>
            <a:off x="593250" y="3879376"/>
            <a:ext cx="2703690" cy="369332"/>
          </a:xfrm>
          <a:prstGeom prst="rect">
            <a:avLst/>
          </a:prstGeom>
          <a:noFill/>
        </p:spPr>
        <p:txBody>
          <a:bodyPr wrap="square" rtlCol="0">
            <a:spAutoFit/>
          </a:bodyPr>
          <a:lstStyle/>
          <a:p>
            <a:r>
              <a:rPr lang="en-US" u="sng" dirty="0"/>
              <a:t>ACSF composition pH 7.3</a:t>
            </a:r>
          </a:p>
        </p:txBody>
      </p:sp>
      <p:sp>
        <p:nvSpPr>
          <p:cNvPr id="18" name="TextBox 17">
            <a:extLst>
              <a:ext uri="{FF2B5EF4-FFF2-40B4-BE49-F238E27FC236}">
                <a16:creationId xmlns:a16="http://schemas.microsoft.com/office/drawing/2014/main" id="{09818B50-D50F-3D47-90BB-2DA70236E2CE}"/>
              </a:ext>
            </a:extLst>
          </p:cNvPr>
          <p:cNvSpPr txBox="1"/>
          <p:nvPr/>
        </p:nvSpPr>
        <p:spPr>
          <a:xfrm>
            <a:off x="585257" y="4235376"/>
            <a:ext cx="3199817" cy="461665"/>
          </a:xfrm>
          <a:prstGeom prst="rect">
            <a:avLst/>
          </a:prstGeom>
          <a:noFill/>
        </p:spPr>
        <p:txBody>
          <a:bodyPr wrap="square" rtlCol="0">
            <a:spAutoFit/>
          </a:bodyPr>
          <a:lstStyle/>
          <a:p>
            <a:r>
              <a:rPr lang="en-US" sz="1200" dirty="0"/>
              <a:t>Adjusted to match salt concentration and osmolarity of DMEM and </a:t>
            </a:r>
            <a:r>
              <a:rPr lang="en-US" sz="1200" dirty="0" err="1"/>
              <a:t>brainphys</a:t>
            </a:r>
            <a:r>
              <a:rPr lang="en-US" sz="1200" dirty="0"/>
              <a:t> </a:t>
            </a:r>
          </a:p>
        </p:txBody>
      </p:sp>
      <p:sp>
        <p:nvSpPr>
          <p:cNvPr id="19" name="TextBox 18">
            <a:extLst>
              <a:ext uri="{FF2B5EF4-FFF2-40B4-BE49-F238E27FC236}">
                <a16:creationId xmlns:a16="http://schemas.microsoft.com/office/drawing/2014/main" id="{ABAFFBEB-C7E4-8F44-8D7F-270C7DF2A03F}"/>
              </a:ext>
            </a:extLst>
          </p:cNvPr>
          <p:cNvSpPr txBox="1"/>
          <p:nvPr/>
        </p:nvSpPr>
        <p:spPr>
          <a:xfrm>
            <a:off x="395986" y="3792295"/>
            <a:ext cx="3098217" cy="2573867"/>
          </a:xfrm>
          <a:prstGeom prst="rect">
            <a:avLst/>
          </a:prstGeom>
          <a:noFill/>
          <a:ln>
            <a:solidFill>
              <a:schemeClr val="tx1"/>
            </a:solidFill>
          </a:ln>
        </p:spPr>
        <p:txBody>
          <a:bodyPr wrap="square" rtlCol="0">
            <a:spAutoFit/>
          </a:bodyPr>
          <a:lstStyle/>
          <a:p>
            <a:endParaRPr lang="en-US" dirty="0"/>
          </a:p>
        </p:txBody>
      </p:sp>
      <p:cxnSp>
        <p:nvCxnSpPr>
          <p:cNvPr id="21" name="Straight Arrow Connector 20">
            <a:extLst>
              <a:ext uri="{FF2B5EF4-FFF2-40B4-BE49-F238E27FC236}">
                <a16:creationId xmlns:a16="http://schemas.microsoft.com/office/drawing/2014/main" id="{64DBB2BB-A4B7-B540-89A7-F34F3AA96FD4}"/>
              </a:ext>
            </a:extLst>
          </p:cNvPr>
          <p:cNvCxnSpPr/>
          <p:nvPr/>
        </p:nvCxnSpPr>
        <p:spPr>
          <a:xfrm>
            <a:off x="5759288" y="4965799"/>
            <a:ext cx="76764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2" name="TextBox 21">
            <a:extLst>
              <a:ext uri="{FF2B5EF4-FFF2-40B4-BE49-F238E27FC236}">
                <a16:creationId xmlns:a16="http://schemas.microsoft.com/office/drawing/2014/main" id="{9AE41F4B-0509-B043-B4D4-4FA45AE488B1}"/>
              </a:ext>
            </a:extLst>
          </p:cNvPr>
          <p:cNvSpPr txBox="1"/>
          <p:nvPr/>
        </p:nvSpPr>
        <p:spPr>
          <a:xfrm>
            <a:off x="6425055" y="4538983"/>
            <a:ext cx="1848556" cy="923330"/>
          </a:xfrm>
          <a:prstGeom prst="rect">
            <a:avLst/>
          </a:prstGeom>
          <a:noFill/>
        </p:spPr>
        <p:txBody>
          <a:bodyPr wrap="square" rtlCol="0">
            <a:spAutoFit/>
          </a:bodyPr>
          <a:lstStyle/>
          <a:p>
            <a:pPr algn="ctr"/>
            <a:r>
              <a:rPr lang="en-US" dirty="0"/>
              <a:t>Incubate at 5% CO2, 37°C for 1 hour</a:t>
            </a:r>
          </a:p>
        </p:txBody>
      </p:sp>
      <p:cxnSp>
        <p:nvCxnSpPr>
          <p:cNvPr id="24" name="Straight Arrow Connector 23">
            <a:extLst>
              <a:ext uri="{FF2B5EF4-FFF2-40B4-BE49-F238E27FC236}">
                <a16:creationId xmlns:a16="http://schemas.microsoft.com/office/drawing/2014/main" id="{447B5ABC-3383-3543-B840-18FBD00A9A0A}"/>
              </a:ext>
            </a:extLst>
          </p:cNvPr>
          <p:cNvCxnSpPr/>
          <p:nvPr/>
        </p:nvCxnSpPr>
        <p:spPr>
          <a:xfrm>
            <a:off x="8273611" y="4984376"/>
            <a:ext cx="84362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5" name="TextBox 24">
            <a:extLst>
              <a:ext uri="{FF2B5EF4-FFF2-40B4-BE49-F238E27FC236}">
                <a16:creationId xmlns:a16="http://schemas.microsoft.com/office/drawing/2014/main" id="{289BFADE-488B-004B-AD31-AA3E9EF01FC0}"/>
              </a:ext>
            </a:extLst>
          </p:cNvPr>
          <p:cNvSpPr txBox="1"/>
          <p:nvPr/>
        </p:nvSpPr>
        <p:spPr>
          <a:xfrm>
            <a:off x="9085717" y="4572078"/>
            <a:ext cx="1343378" cy="646331"/>
          </a:xfrm>
          <a:prstGeom prst="rect">
            <a:avLst/>
          </a:prstGeom>
          <a:noFill/>
        </p:spPr>
        <p:txBody>
          <a:bodyPr wrap="square" rtlCol="0">
            <a:spAutoFit/>
          </a:bodyPr>
          <a:lstStyle/>
          <a:p>
            <a:pPr algn="ctr"/>
            <a:r>
              <a:rPr lang="en-US" dirty="0"/>
              <a:t>Record for 10 mins</a:t>
            </a:r>
          </a:p>
        </p:txBody>
      </p:sp>
      <p:sp>
        <p:nvSpPr>
          <p:cNvPr id="20" name="Title 1">
            <a:extLst>
              <a:ext uri="{FF2B5EF4-FFF2-40B4-BE49-F238E27FC236}">
                <a16:creationId xmlns:a16="http://schemas.microsoft.com/office/drawing/2014/main" id="{DAB9A9D3-E70F-204D-A7DF-BDECCAC9DCFD}"/>
              </a:ext>
            </a:extLst>
          </p:cNvPr>
          <p:cNvSpPr txBox="1">
            <a:spLocks/>
          </p:cNvSpPr>
          <p:nvPr/>
        </p:nvSpPr>
        <p:spPr>
          <a:xfrm>
            <a:off x="3155044" y="-8210"/>
            <a:ext cx="2950029" cy="74521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700" dirty="0"/>
              <a:t>ACSF test</a:t>
            </a:r>
          </a:p>
        </p:txBody>
      </p:sp>
    </p:spTree>
    <p:extLst>
      <p:ext uri="{BB962C8B-B14F-4D97-AF65-F5344CB8AC3E}">
        <p14:creationId xmlns:p14="http://schemas.microsoft.com/office/powerpoint/2010/main" val="19558407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105EB6B3-ACC0-E945-8702-7F14D8C6C569}"/>
              </a:ext>
            </a:extLst>
          </p:cNvPr>
          <p:cNvPicPr>
            <a:picLocks noGrp="1" noChangeAspect="1"/>
          </p:cNvPicPr>
          <p:nvPr>
            <p:ph idx="1"/>
          </p:nvPr>
        </p:nvPicPr>
        <p:blipFill>
          <a:blip r:embed="rId2"/>
          <a:stretch>
            <a:fillRect/>
          </a:stretch>
        </p:blipFill>
        <p:spPr>
          <a:xfrm>
            <a:off x="6308767" y="3731171"/>
            <a:ext cx="5368227" cy="2816772"/>
          </a:xfrm>
        </p:spPr>
      </p:pic>
      <p:pic>
        <p:nvPicPr>
          <p:cNvPr id="7" name="Picture 6">
            <a:extLst>
              <a:ext uri="{FF2B5EF4-FFF2-40B4-BE49-F238E27FC236}">
                <a16:creationId xmlns:a16="http://schemas.microsoft.com/office/drawing/2014/main" id="{6248A395-D3CF-5849-A558-9BF661F8093A}"/>
              </a:ext>
            </a:extLst>
          </p:cNvPr>
          <p:cNvPicPr>
            <a:picLocks noChangeAspect="1"/>
          </p:cNvPicPr>
          <p:nvPr/>
        </p:nvPicPr>
        <p:blipFill>
          <a:blip r:embed="rId3"/>
          <a:stretch>
            <a:fillRect/>
          </a:stretch>
        </p:blipFill>
        <p:spPr>
          <a:xfrm>
            <a:off x="6252500" y="864956"/>
            <a:ext cx="5424494" cy="2915658"/>
          </a:xfrm>
          <a:prstGeom prst="rect">
            <a:avLst/>
          </a:prstGeom>
        </p:spPr>
      </p:pic>
      <p:pic>
        <p:nvPicPr>
          <p:cNvPr id="9" name="Picture 8">
            <a:extLst>
              <a:ext uri="{FF2B5EF4-FFF2-40B4-BE49-F238E27FC236}">
                <a16:creationId xmlns:a16="http://schemas.microsoft.com/office/drawing/2014/main" id="{2FAC4FE2-D4AE-884B-AABC-7AA70B824606}"/>
              </a:ext>
            </a:extLst>
          </p:cNvPr>
          <p:cNvPicPr>
            <a:picLocks noChangeAspect="1"/>
          </p:cNvPicPr>
          <p:nvPr/>
        </p:nvPicPr>
        <p:blipFill rotWithShape="1">
          <a:blip r:embed="rId4"/>
          <a:srcRect l="3178" r="2161"/>
          <a:stretch/>
        </p:blipFill>
        <p:spPr>
          <a:xfrm>
            <a:off x="515006" y="3731171"/>
            <a:ext cx="5238421" cy="2816771"/>
          </a:xfrm>
          <a:prstGeom prst="rect">
            <a:avLst/>
          </a:prstGeom>
        </p:spPr>
      </p:pic>
      <p:pic>
        <p:nvPicPr>
          <p:cNvPr id="11" name="Picture 10">
            <a:extLst>
              <a:ext uri="{FF2B5EF4-FFF2-40B4-BE49-F238E27FC236}">
                <a16:creationId xmlns:a16="http://schemas.microsoft.com/office/drawing/2014/main" id="{7A6DC987-8EBC-044E-A6BE-550B5C2EFA04}"/>
              </a:ext>
            </a:extLst>
          </p:cNvPr>
          <p:cNvPicPr>
            <a:picLocks noChangeAspect="1"/>
          </p:cNvPicPr>
          <p:nvPr/>
        </p:nvPicPr>
        <p:blipFill rotWithShape="1">
          <a:blip r:embed="rId5"/>
          <a:srcRect l="2119"/>
          <a:stretch/>
        </p:blipFill>
        <p:spPr>
          <a:xfrm>
            <a:off x="515006" y="914401"/>
            <a:ext cx="5287398" cy="2816771"/>
          </a:xfrm>
          <a:prstGeom prst="rect">
            <a:avLst/>
          </a:prstGeom>
        </p:spPr>
      </p:pic>
      <p:sp>
        <p:nvSpPr>
          <p:cNvPr id="12" name="TextBox 11">
            <a:extLst>
              <a:ext uri="{FF2B5EF4-FFF2-40B4-BE49-F238E27FC236}">
                <a16:creationId xmlns:a16="http://schemas.microsoft.com/office/drawing/2014/main" id="{9A716EED-2BEE-7A47-A899-1D267F0D0F72}"/>
              </a:ext>
            </a:extLst>
          </p:cNvPr>
          <p:cNvSpPr txBox="1"/>
          <p:nvPr/>
        </p:nvSpPr>
        <p:spPr>
          <a:xfrm rot="16200000">
            <a:off x="-170839" y="1944414"/>
            <a:ext cx="840827" cy="369332"/>
          </a:xfrm>
          <a:prstGeom prst="rect">
            <a:avLst/>
          </a:prstGeom>
          <a:noFill/>
        </p:spPr>
        <p:txBody>
          <a:bodyPr wrap="square" rtlCol="0">
            <a:spAutoFit/>
          </a:bodyPr>
          <a:lstStyle/>
          <a:p>
            <a:r>
              <a:rPr lang="en-US" dirty="0"/>
              <a:t>ACSF</a:t>
            </a:r>
          </a:p>
        </p:txBody>
      </p:sp>
      <p:sp>
        <p:nvSpPr>
          <p:cNvPr id="13" name="TextBox 12">
            <a:extLst>
              <a:ext uri="{FF2B5EF4-FFF2-40B4-BE49-F238E27FC236}">
                <a16:creationId xmlns:a16="http://schemas.microsoft.com/office/drawing/2014/main" id="{F1E3D2E7-66BA-4746-B373-F0B014E5C460}"/>
              </a:ext>
            </a:extLst>
          </p:cNvPr>
          <p:cNvSpPr txBox="1"/>
          <p:nvPr/>
        </p:nvSpPr>
        <p:spPr>
          <a:xfrm rot="16200000">
            <a:off x="-801827" y="4835337"/>
            <a:ext cx="2130971" cy="369332"/>
          </a:xfrm>
          <a:prstGeom prst="rect">
            <a:avLst/>
          </a:prstGeom>
          <a:noFill/>
        </p:spPr>
        <p:txBody>
          <a:bodyPr wrap="square" rtlCol="0">
            <a:spAutoFit/>
          </a:bodyPr>
          <a:lstStyle/>
          <a:p>
            <a:r>
              <a:rPr lang="en-US" dirty="0"/>
              <a:t>Neural basal media</a:t>
            </a:r>
          </a:p>
        </p:txBody>
      </p:sp>
      <p:sp>
        <p:nvSpPr>
          <p:cNvPr id="14" name="TextBox 13">
            <a:extLst>
              <a:ext uri="{FF2B5EF4-FFF2-40B4-BE49-F238E27FC236}">
                <a16:creationId xmlns:a16="http://schemas.microsoft.com/office/drawing/2014/main" id="{39628127-6D65-FE4E-96D2-347C87D4257B}"/>
              </a:ext>
            </a:extLst>
          </p:cNvPr>
          <p:cNvSpPr txBox="1"/>
          <p:nvPr/>
        </p:nvSpPr>
        <p:spPr>
          <a:xfrm>
            <a:off x="2605344" y="495624"/>
            <a:ext cx="1418516" cy="369332"/>
          </a:xfrm>
          <a:prstGeom prst="rect">
            <a:avLst/>
          </a:prstGeom>
          <a:noFill/>
        </p:spPr>
        <p:txBody>
          <a:bodyPr wrap="square" rtlCol="0">
            <a:spAutoFit/>
          </a:bodyPr>
          <a:lstStyle/>
          <a:p>
            <a:r>
              <a:rPr lang="en-US" dirty="0"/>
              <a:t>AST23 4KO </a:t>
            </a:r>
            <a:endParaRPr lang="en-US" sz="1300" dirty="0"/>
          </a:p>
        </p:txBody>
      </p:sp>
      <p:sp>
        <p:nvSpPr>
          <p:cNvPr id="15" name="TextBox 14">
            <a:extLst>
              <a:ext uri="{FF2B5EF4-FFF2-40B4-BE49-F238E27FC236}">
                <a16:creationId xmlns:a16="http://schemas.microsoft.com/office/drawing/2014/main" id="{EECE731E-A6EF-9249-B922-53FCBF85D9B8}"/>
              </a:ext>
            </a:extLst>
          </p:cNvPr>
          <p:cNvSpPr txBox="1"/>
          <p:nvPr/>
        </p:nvSpPr>
        <p:spPr>
          <a:xfrm>
            <a:off x="8387949" y="534096"/>
            <a:ext cx="1450428" cy="369332"/>
          </a:xfrm>
          <a:prstGeom prst="rect">
            <a:avLst/>
          </a:prstGeom>
          <a:noFill/>
        </p:spPr>
        <p:txBody>
          <a:bodyPr wrap="square" rtlCol="0">
            <a:spAutoFit/>
          </a:bodyPr>
          <a:lstStyle/>
          <a:p>
            <a:r>
              <a:rPr lang="en-US" dirty="0"/>
              <a:t>AIW002-02</a:t>
            </a:r>
          </a:p>
        </p:txBody>
      </p:sp>
      <p:sp>
        <p:nvSpPr>
          <p:cNvPr id="16" name="TextBox 15">
            <a:extLst>
              <a:ext uri="{FF2B5EF4-FFF2-40B4-BE49-F238E27FC236}">
                <a16:creationId xmlns:a16="http://schemas.microsoft.com/office/drawing/2014/main" id="{C2509653-DB76-AF4D-996A-AA5BDEA1A33B}"/>
              </a:ext>
            </a:extLst>
          </p:cNvPr>
          <p:cNvSpPr txBox="1"/>
          <p:nvPr/>
        </p:nvSpPr>
        <p:spPr>
          <a:xfrm>
            <a:off x="5012468" y="1060704"/>
            <a:ext cx="676656" cy="276999"/>
          </a:xfrm>
          <a:prstGeom prst="rect">
            <a:avLst/>
          </a:prstGeom>
          <a:noFill/>
        </p:spPr>
        <p:txBody>
          <a:bodyPr wrap="square" rtlCol="0">
            <a:spAutoFit/>
          </a:bodyPr>
          <a:lstStyle/>
          <a:p>
            <a:r>
              <a:rPr lang="en-US" sz="1200" dirty="0"/>
              <a:t>N=6</a:t>
            </a:r>
          </a:p>
        </p:txBody>
      </p:sp>
      <p:sp>
        <p:nvSpPr>
          <p:cNvPr id="17" name="TextBox 16">
            <a:extLst>
              <a:ext uri="{FF2B5EF4-FFF2-40B4-BE49-F238E27FC236}">
                <a16:creationId xmlns:a16="http://schemas.microsoft.com/office/drawing/2014/main" id="{25D4F6CE-0E38-C147-B5CE-4E394D9F369D}"/>
              </a:ext>
            </a:extLst>
          </p:cNvPr>
          <p:cNvSpPr txBox="1"/>
          <p:nvPr/>
        </p:nvSpPr>
        <p:spPr>
          <a:xfrm>
            <a:off x="5012468" y="3880153"/>
            <a:ext cx="676656" cy="276999"/>
          </a:xfrm>
          <a:prstGeom prst="rect">
            <a:avLst/>
          </a:prstGeom>
          <a:noFill/>
        </p:spPr>
        <p:txBody>
          <a:bodyPr wrap="square" rtlCol="0">
            <a:spAutoFit/>
          </a:bodyPr>
          <a:lstStyle/>
          <a:p>
            <a:r>
              <a:rPr lang="en-US" sz="1200" dirty="0"/>
              <a:t>N=6</a:t>
            </a:r>
          </a:p>
        </p:txBody>
      </p:sp>
      <p:sp>
        <p:nvSpPr>
          <p:cNvPr id="18" name="TextBox 17">
            <a:extLst>
              <a:ext uri="{FF2B5EF4-FFF2-40B4-BE49-F238E27FC236}">
                <a16:creationId xmlns:a16="http://schemas.microsoft.com/office/drawing/2014/main" id="{01D7B024-9871-4E4D-8E2B-E9BD9A53B9CE}"/>
              </a:ext>
            </a:extLst>
          </p:cNvPr>
          <p:cNvSpPr txBox="1"/>
          <p:nvPr/>
        </p:nvSpPr>
        <p:spPr>
          <a:xfrm>
            <a:off x="10770140" y="1060704"/>
            <a:ext cx="676656" cy="276999"/>
          </a:xfrm>
          <a:prstGeom prst="rect">
            <a:avLst/>
          </a:prstGeom>
          <a:noFill/>
        </p:spPr>
        <p:txBody>
          <a:bodyPr wrap="square" rtlCol="0">
            <a:spAutoFit/>
          </a:bodyPr>
          <a:lstStyle/>
          <a:p>
            <a:r>
              <a:rPr lang="en-US" sz="1200" dirty="0"/>
              <a:t>N=4</a:t>
            </a:r>
          </a:p>
        </p:txBody>
      </p:sp>
      <p:sp>
        <p:nvSpPr>
          <p:cNvPr id="19" name="TextBox 18">
            <a:extLst>
              <a:ext uri="{FF2B5EF4-FFF2-40B4-BE49-F238E27FC236}">
                <a16:creationId xmlns:a16="http://schemas.microsoft.com/office/drawing/2014/main" id="{60F3336B-AE94-9A46-A8B8-1CDE6B950BE2}"/>
              </a:ext>
            </a:extLst>
          </p:cNvPr>
          <p:cNvSpPr txBox="1"/>
          <p:nvPr/>
        </p:nvSpPr>
        <p:spPr>
          <a:xfrm>
            <a:off x="10783784" y="3976362"/>
            <a:ext cx="676656" cy="276999"/>
          </a:xfrm>
          <a:prstGeom prst="rect">
            <a:avLst/>
          </a:prstGeom>
          <a:noFill/>
        </p:spPr>
        <p:txBody>
          <a:bodyPr wrap="square" rtlCol="0">
            <a:spAutoFit/>
          </a:bodyPr>
          <a:lstStyle/>
          <a:p>
            <a:r>
              <a:rPr lang="en-US" sz="1200" dirty="0"/>
              <a:t>N=4</a:t>
            </a:r>
          </a:p>
        </p:txBody>
      </p:sp>
      <p:sp>
        <p:nvSpPr>
          <p:cNvPr id="20" name="TextBox 19">
            <a:extLst>
              <a:ext uri="{FF2B5EF4-FFF2-40B4-BE49-F238E27FC236}">
                <a16:creationId xmlns:a16="http://schemas.microsoft.com/office/drawing/2014/main" id="{FEF6E9CC-54F4-C046-AA33-CBF967DF32B2}"/>
              </a:ext>
            </a:extLst>
          </p:cNvPr>
          <p:cNvSpPr txBox="1"/>
          <p:nvPr/>
        </p:nvSpPr>
        <p:spPr>
          <a:xfrm>
            <a:off x="2818520" y="718762"/>
            <a:ext cx="1132842" cy="292388"/>
          </a:xfrm>
          <a:prstGeom prst="rect">
            <a:avLst/>
          </a:prstGeom>
          <a:noFill/>
        </p:spPr>
        <p:txBody>
          <a:bodyPr wrap="square" rtlCol="0">
            <a:spAutoFit/>
          </a:bodyPr>
          <a:lstStyle/>
          <a:p>
            <a:r>
              <a:rPr lang="en-US" sz="1300" dirty="0"/>
              <a:t>~50 days</a:t>
            </a:r>
          </a:p>
        </p:txBody>
      </p:sp>
      <p:sp>
        <p:nvSpPr>
          <p:cNvPr id="21" name="TextBox 20">
            <a:extLst>
              <a:ext uri="{FF2B5EF4-FFF2-40B4-BE49-F238E27FC236}">
                <a16:creationId xmlns:a16="http://schemas.microsoft.com/office/drawing/2014/main" id="{C5DF1007-8AAB-3D42-B4A9-073AA09BF190}"/>
              </a:ext>
            </a:extLst>
          </p:cNvPr>
          <p:cNvSpPr txBox="1"/>
          <p:nvPr/>
        </p:nvSpPr>
        <p:spPr>
          <a:xfrm>
            <a:off x="8546742" y="721189"/>
            <a:ext cx="1132842" cy="292388"/>
          </a:xfrm>
          <a:prstGeom prst="rect">
            <a:avLst/>
          </a:prstGeom>
          <a:noFill/>
        </p:spPr>
        <p:txBody>
          <a:bodyPr wrap="square" rtlCol="0">
            <a:spAutoFit/>
          </a:bodyPr>
          <a:lstStyle/>
          <a:p>
            <a:r>
              <a:rPr lang="en-US" sz="1300" dirty="0"/>
              <a:t>~50 days</a:t>
            </a:r>
          </a:p>
        </p:txBody>
      </p:sp>
    </p:spTree>
    <p:extLst>
      <p:ext uri="{BB962C8B-B14F-4D97-AF65-F5344CB8AC3E}">
        <p14:creationId xmlns:p14="http://schemas.microsoft.com/office/powerpoint/2010/main" val="10372056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797C921-4F75-AF46-BE6B-D59E8C602F03}"/>
              </a:ext>
            </a:extLst>
          </p:cNvPr>
          <p:cNvPicPr>
            <a:picLocks noChangeAspect="1"/>
          </p:cNvPicPr>
          <p:nvPr/>
        </p:nvPicPr>
        <p:blipFill>
          <a:blip r:embed="rId2"/>
          <a:stretch>
            <a:fillRect/>
          </a:stretch>
        </p:blipFill>
        <p:spPr>
          <a:xfrm>
            <a:off x="6683718" y="1416694"/>
            <a:ext cx="2904631" cy="4289322"/>
          </a:xfrm>
          <a:prstGeom prst="rect">
            <a:avLst/>
          </a:prstGeom>
        </p:spPr>
      </p:pic>
      <p:graphicFrame>
        <p:nvGraphicFramePr>
          <p:cNvPr id="6" name="Chart 5">
            <a:extLst>
              <a:ext uri="{FF2B5EF4-FFF2-40B4-BE49-F238E27FC236}">
                <a16:creationId xmlns:a16="http://schemas.microsoft.com/office/drawing/2014/main" id="{E50417A6-738B-F64C-9EE5-45C3C7749192}"/>
              </a:ext>
            </a:extLst>
          </p:cNvPr>
          <p:cNvGraphicFramePr>
            <a:graphicFrameLocks/>
          </p:cNvGraphicFramePr>
          <p:nvPr/>
        </p:nvGraphicFramePr>
        <p:xfrm>
          <a:off x="91000" y="1441554"/>
          <a:ext cx="3478245" cy="2215837"/>
        </p:xfrm>
        <a:graphic>
          <a:graphicData uri="http://schemas.openxmlformats.org/drawingml/2006/chart">
            <c:chart xmlns:c="http://schemas.openxmlformats.org/drawingml/2006/chart" xmlns:r="http://schemas.openxmlformats.org/officeDocument/2006/relationships" r:id="rId3"/>
          </a:graphicData>
        </a:graphic>
      </p:graphicFrame>
      <p:pic>
        <p:nvPicPr>
          <p:cNvPr id="8" name="Picture 7">
            <a:extLst>
              <a:ext uri="{FF2B5EF4-FFF2-40B4-BE49-F238E27FC236}">
                <a16:creationId xmlns:a16="http://schemas.microsoft.com/office/drawing/2014/main" id="{FB506C20-C912-0948-B7B7-798858BAD209}"/>
              </a:ext>
            </a:extLst>
          </p:cNvPr>
          <p:cNvPicPr>
            <a:picLocks noChangeAspect="1"/>
          </p:cNvPicPr>
          <p:nvPr/>
        </p:nvPicPr>
        <p:blipFill>
          <a:blip r:embed="rId4"/>
          <a:stretch>
            <a:fillRect/>
          </a:stretch>
        </p:blipFill>
        <p:spPr>
          <a:xfrm>
            <a:off x="3958027" y="1416695"/>
            <a:ext cx="2921085" cy="4287600"/>
          </a:xfrm>
          <a:prstGeom prst="rect">
            <a:avLst/>
          </a:prstGeom>
        </p:spPr>
      </p:pic>
      <p:pic>
        <p:nvPicPr>
          <p:cNvPr id="10" name="Picture 9">
            <a:extLst>
              <a:ext uri="{FF2B5EF4-FFF2-40B4-BE49-F238E27FC236}">
                <a16:creationId xmlns:a16="http://schemas.microsoft.com/office/drawing/2014/main" id="{6ECA255A-E49B-F444-B59C-16F1062D028A}"/>
              </a:ext>
            </a:extLst>
          </p:cNvPr>
          <p:cNvPicPr>
            <a:picLocks noChangeAspect="1"/>
          </p:cNvPicPr>
          <p:nvPr/>
        </p:nvPicPr>
        <p:blipFill>
          <a:blip r:embed="rId5"/>
          <a:stretch>
            <a:fillRect/>
          </a:stretch>
        </p:blipFill>
        <p:spPr>
          <a:xfrm>
            <a:off x="9588349" y="1414973"/>
            <a:ext cx="2578176" cy="4289322"/>
          </a:xfrm>
          <a:prstGeom prst="rect">
            <a:avLst/>
          </a:prstGeom>
        </p:spPr>
      </p:pic>
      <p:sp>
        <p:nvSpPr>
          <p:cNvPr id="11" name="TextBox 10">
            <a:extLst>
              <a:ext uri="{FF2B5EF4-FFF2-40B4-BE49-F238E27FC236}">
                <a16:creationId xmlns:a16="http://schemas.microsoft.com/office/drawing/2014/main" id="{E939AAF4-894F-3E48-A786-1AB223EA0844}"/>
              </a:ext>
            </a:extLst>
          </p:cNvPr>
          <p:cNvSpPr txBox="1"/>
          <p:nvPr/>
        </p:nvSpPr>
        <p:spPr>
          <a:xfrm>
            <a:off x="39998" y="1151983"/>
            <a:ext cx="1782501" cy="292388"/>
          </a:xfrm>
          <a:prstGeom prst="rect">
            <a:avLst/>
          </a:prstGeom>
          <a:noFill/>
        </p:spPr>
        <p:txBody>
          <a:bodyPr wrap="square" rtlCol="0">
            <a:spAutoFit/>
          </a:bodyPr>
          <a:lstStyle/>
          <a:p>
            <a:r>
              <a:rPr lang="en-US" sz="1300" dirty="0"/>
              <a:t>SB – </a:t>
            </a:r>
            <a:r>
              <a:rPr lang="en-US" sz="1300" dirty="0" err="1"/>
              <a:t>Superburst</a:t>
            </a:r>
            <a:endParaRPr lang="en-US" sz="1300" dirty="0"/>
          </a:p>
        </p:txBody>
      </p:sp>
      <p:sp>
        <p:nvSpPr>
          <p:cNvPr id="13" name="TextBox 12">
            <a:extLst>
              <a:ext uri="{FF2B5EF4-FFF2-40B4-BE49-F238E27FC236}">
                <a16:creationId xmlns:a16="http://schemas.microsoft.com/office/drawing/2014/main" id="{C141D489-2502-C844-A67B-91A9CBEBCBFC}"/>
              </a:ext>
            </a:extLst>
          </p:cNvPr>
          <p:cNvSpPr txBox="1"/>
          <p:nvPr/>
        </p:nvSpPr>
        <p:spPr>
          <a:xfrm>
            <a:off x="4241715" y="899789"/>
            <a:ext cx="1400537" cy="507831"/>
          </a:xfrm>
          <a:prstGeom prst="rect">
            <a:avLst/>
          </a:prstGeom>
          <a:noFill/>
        </p:spPr>
        <p:txBody>
          <a:bodyPr wrap="square" rtlCol="0">
            <a:spAutoFit/>
          </a:bodyPr>
          <a:lstStyle/>
          <a:p>
            <a:r>
              <a:rPr lang="en-US" sz="1400" dirty="0"/>
              <a:t>IBI = ~ 100 s</a:t>
            </a:r>
          </a:p>
          <a:p>
            <a:r>
              <a:rPr lang="en-US" sz="1300" i="1" dirty="0"/>
              <a:t>N = 8</a:t>
            </a:r>
          </a:p>
        </p:txBody>
      </p:sp>
      <p:sp>
        <p:nvSpPr>
          <p:cNvPr id="14" name="TextBox 13">
            <a:extLst>
              <a:ext uri="{FF2B5EF4-FFF2-40B4-BE49-F238E27FC236}">
                <a16:creationId xmlns:a16="http://schemas.microsoft.com/office/drawing/2014/main" id="{902CB845-F96C-1C47-8003-80E90DEDD72D}"/>
              </a:ext>
            </a:extLst>
          </p:cNvPr>
          <p:cNvSpPr txBox="1"/>
          <p:nvPr/>
        </p:nvSpPr>
        <p:spPr>
          <a:xfrm>
            <a:off x="6879112" y="918640"/>
            <a:ext cx="1400537" cy="507831"/>
          </a:xfrm>
          <a:prstGeom prst="rect">
            <a:avLst/>
          </a:prstGeom>
          <a:noFill/>
        </p:spPr>
        <p:txBody>
          <a:bodyPr wrap="square" rtlCol="0">
            <a:spAutoFit/>
          </a:bodyPr>
          <a:lstStyle/>
          <a:p>
            <a:r>
              <a:rPr lang="en-US" sz="1400" dirty="0"/>
              <a:t>IBI = ~ 150 s</a:t>
            </a:r>
          </a:p>
          <a:p>
            <a:r>
              <a:rPr lang="en-US" sz="1300" i="1" dirty="0"/>
              <a:t>N = 15</a:t>
            </a:r>
          </a:p>
        </p:txBody>
      </p:sp>
      <p:sp>
        <p:nvSpPr>
          <p:cNvPr id="15" name="TextBox 14">
            <a:extLst>
              <a:ext uri="{FF2B5EF4-FFF2-40B4-BE49-F238E27FC236}">
                <a16:creationId xmlns:a16="http://schemas.microsoft.com/office/drawing/2014/main" id="{423CF644-0F49-5F47-888E-EF6D666D35DF}"/>
              </a:ext>
            </a:extLst>
          </p:cNvPr>
          <p:cNvSpPr txBox="1"/>
          <p:nvPr/>
        </p:nvSpPr>
        <p:spPr>
          <a:xfrm>
            <a:off x="9588349" y="898068"/>
            <a:ext cx="1687807" cy="507831"/>
          </a:xfrm>
          <a:prstGeom prst="rect">
            <a:avLst/>
          </a:prstGeom>
          <a:noFill/>
        </p:spPr>
        <p:txBody>
          <a:bodyPr wrap="square" rtlCol="0">
            <a:spAutoFit/>
          </a:bodyPr>
          <a:lstStyle/>
          <a:p>
            <a:r>
              <a:rPr lang="en-US" sz="1400" dirty="0"/>
              <a:t>Nearly Super burst </a:t>
            </a:r>
          </a:p>
          <a:p>
            <a:r>
              <a:rPr lang="en-US" sz="1300" i="1" dirty="0"/>
              <a:t>N = 13</a:t>
            </a:r>
          </a:p>
        </p:txBody>
      </p:sp>
      <p:sp>
        <p:nvSpPr>
          <p:cNvPr id="16" name="TextBox 15">
            <a:extLst>
              <a:ext uri="{FF2B5EF4-FFF2-40B4-BE49-F238E27FC236}">
                <a16:creationId xmlns:a16="http://schemas.microsoft.com/office/drawing/2014/main" id="{A82B36E9-9E15-3942-A7E9-7A7D06B849C1}"/>
              </a:ext>
            </a:extLst>
          </p:cNvPr>
          <p:cNvSpPr txBox="1"/>
          <p:nvPr/>
        </p:nvSpPr>
        <p:spPr>
          <a:xfrm>
            <a:off x="3918626" y="1722192"/>
            <a:ext cx="323089" cy="3622876"/>
          </a:xfrm>
          <a:prstGeom prst="rect">
            <a:avLst/>
          </a:prstGeom>
          <a:solidFill>
            <a:schemeClr val="bg1"/>
          </a:solidFill>
          <a:ln>
            <a:noFill/>
          </a:ln>
        </p:spPr>
        <p:txBody>
          <a:bodyPr wrap="square" rtlCol="0">
            <a:spAutoFit/>
          </a:bodyPr>
          <a:lstStyle/>
          <a:p>
            <a:endParaRPr lang="en-US"/>
          </a:p>
        </p:txBody>
      </p:sp>
      <p:sp>
        <p:nvSpPr>
          <p:cNvPr id="17" name="TextBox 16">
            <a:extLst>
              <a:ext uri="{FF2B5EF4-FFF2-40B4-BE49-F238E27FC236}">
                <a16:creationId xmlns:a16="http://schemas.microsoft.com/office/drawing/2014/main" id="{0D87A040-8FE7-9346-9329-EB55B4E0DFF9}"/>
              </a:ext>
            </a:extLst>
          </p:cNvPr>
          <p:cNvSpPr txBox="1"/>
          <p:nvPr/>
        </p:nvSpPr>
        <p:spPr>
          <a:xfrm>
            <a:off x="6614760" y="788882"/>
            <a:ext cx="251117" cy="3622876"/>
          </a:xfrm>
          <a:prstGeom prst="rect">
            <a:avLst/>
          </a:prstGeom>
          <a:solidFill>
            <a:schemeClr val="bg1"/>
          </a:solidFill>
        </p:spPr>
        <p:txBody>
          <a:bodyPr wrap="square" rtlCol="0">
            <a:spAutoFit/>
          </a:bodyPr>
          <a:lstStyle/>
          <a:p>
            <a:endParaRPr lang="en-US" dirty="0"/>
          </a:p>
        </p:txBody>
      </p:sp>
      <p:pic>
        <p:nvPicPr>
          <p:cNvPr id="12" name="Picture 11">
            <a:extLst>
              <a:ext uri="{FF2B5EF4-FFF2-40B4-BE49-F238E27FC236}">
                <a16:creationId xmlns:a16="http://schemas.microsoft.com/office/drawing/2014/main" id="{6B0D5843-C8CE-E74E-8C4B-9FDA8D94C2BB}"/>
              </a:ext>
            </a:extLst>
          </p:cNvPr>
          <p:cNvPicPr/>
          <p:nvPr/>
        </p:nvPicPr>
        <p:blipFill rotWithShape="1">
          <a:blip r:embed="rId6"/>
          <a:srcRect l="17854" t="24694" r="15989" b="15230"/>
          <a:stretch/>
        </p:blipFill>
        <p:spPr>
          <a:xfrm>
            <a:off x="149688" y="4080103"/>
            <a:ext cx="3886896" cy="1450557"/>
          </a:xfrm>
          <a:prstGeom prst="rect">
            <a:avLst/>
          </a:prstGeom>
          <a:ln>
            <a:solidFill>
              <a:schemeClr val="tx1"/>
            </a:solidFill>
          </a:ln>
        </p:spPr>
      </p:pic>
      <p:sp>
        <p:nvSpPr>
          <p:cNvPr id="2" name="TextBox 1">
            <a:extLst>
              <a:ext uri="{FF2B5EF4-FFF2-40B4-BE49-F238E27FC236}">
                <a16:creationId xmlns:a16="http://schemas.microsoft.com/office/drawing/2014/main" id="{34DF6857-8226-D74C-9012-69FBEA025663}"/>
              </a:ext>
            </a:extLst>
          </p:cNvPr>
          <p:cNvSpPr txBox="1"/>
          <p:nvPr/>
        </p:nvSpPr>
        <p:spPr>
          <a:xfrm>
            <a:off x="90285" y="3760274"/>
            <a:ext cx="1681928" cy="292388"/>
          </a:xfrm>
          <a:prstGeom prst="rect">
            <a:avLst/>
          </a:prstGeom>
          <a:noFill/>
        </p:spPr>
        <p:txBody>
          <a:bodyPr wrap="square" rtlCol="0">
            <a:spAutoFit/>
          </a:bodyPr>
          <a:lstStyle/>
          <a:p>
            <a:r>
              <a:rPr lang="en-US" sz="1300" dirty="0"/>
              <a:t>Chaotic bursting</a:t>
            </a:r>
          </a:p>
        </p:txBody>
      </p:sp>
    </p:spTree>
    <p:extLst>
      <p:ext uri="{BB962C8B-B14F-4D97-AF65-F5344CB8AC3E}">
        <p14:creationId xmlns:p14="http://schemas.microsoft.com/office/powerpoint/2010/main" val="8760833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a:extLst>
              <a:ext uri="{FF2B5EF4-FFF2-40B4-BE49-F238E27FC236}">
                <a16:creationId xmlns:a16="http://schemas.microsoft.com/office/drawing/2014/main" id="{E49FD0F1-EF70-7F4A-ACD4-331A91923969}"/>
              </a:ext>
            </a:extLst>
          </p:cNvPr>
          <p:cNvGraphicFramePr>
            <a:graphicFrameLocks/>
          </p:cNvGraphicFramePr>
          <p:nvPr>
            <p:extLst>
              <p:ext uri="{D42A27DB-BD31-4B8C-83A1-F6EECF244321}">
                <p14:modId xmlns:p14="http://schemas.microsoft.com/office/powerpoint/2010/main" val="4093737713"/>
              </p:ext>
            </p:extLst>
          </p:nvPr>
        </p:nvGraphicFramePr>
        <p:xfrm>
          <a:off x="716843" y="685800"/>
          <a:ext cx="4572000" cy="27432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5" name="Chart 4">
            <a:extLst>
              <a:ext uri="{FF2B5EF4-FFF2-40B4-BE49-F238E27FC236}">
                <a16:creationId xmlns:a16="http://schemas.microsoft.com/office/drawing/2014/main" id="{EF66C372-1699-5845-B706-4C13EC86ECD1}"/>
              </a:ext>
            </a:extLst>
          </p:cNvPr>
          <p:cNvGraphicFramePr>
            <a:graphicFrameLocks/>
          </p:cNvGraphicFramePr>
          <p:nvPr>
            <p:extLst>
              <p:ext uri="{D42A27DB-BD31-4B8C-83A1-F6EECF244321}">
                <p14:modId xmlns:p14="http://schemas.microsoft.com/office/powerpoint/2010/main" val="141161913"/>
              </p:ext>
            </p:extLst>
          </p:nvPr>
        </p:nvGraphicFramePr>
        <p:xfrm>
          <a:off x="5819422" y="685800"/>
          <a:ext cx="4572000" cy="27432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6" name="Chart 5">
            <a:extLst>
              <a:ext uri="{FF2B5EF4-FFF2-40B4-BE49-F238E27FC236}">
                <a16:creationId xmlns:a16="http://schemas.microsoft.com/office/drawing/2014/main" id="{C105ADED-42E3-3F4D-95CF-7B9D0B4F1F75}"/>
              </a:ext>
            </a:extLst>
          </p:cNvPr>
          <p:cNvGraphicFramePr>
            <a:graphicFrameLocks/>
          </p:cNvGraphicFramePr>
          <p:nvPr>
            <p:extLst>
              <p:ext uri="{D42A27DB-BD31-4B8C-83A1-F6EECF244321}">
                <p14:modId xmlns:p14="http://schemas.microsoft.com/office/powerpoint/2010/main" val="1498849455"/>
              </p:ext>
            </p:extLst>
          </p:nvPr>
        </p:nvGraphicFramePr>
        <p:xfrm>
          <a:off x="716843" y="3784599"/>
          <a:ext cx="4572000" cy="2743200"/>
        </p:xfrm>
        <a:graphic>
          <a:graphicData uri="http://schemas.openxmlformats.org/drawingml/2006/chart">
            <c:chart xmlns:c="http://schemas.openxmlformats.org/drawingml/2006/chart" xmlns:r="http://schemas.openxmlformats.org/officeDocument/2006/relationships" r:id="rId4"/>
          </a:graphicData>
        </a:graphic>
      </p:graphicFrame>
      <p:sp>
        <p:nvSpPr>
          <p:cNvPr id="7" name="TextBox 6">
            <a:extLst>
              <a:ext uri="{FF2B5EF4-FFF2-40B4-BE49-F238E27FC236}">
                <a16:creationId xmlns:a16="http://schemas.microsoft.com/office/drawing/2014/main" id="{7994FE51-F3EB-6242-A96F-7993A15234AE}"/>
              </a:ext>
            </a:extLst>
          </p:cNvPr>
          <p:cNvSpPr txBox="1"/>
          <p:nvPr/>
        </p:nvSpPr>
        <p:spPr>
          <a:xfrm>
            <a:off x="3804355" y="1433689"/>
            <a:ext cx="688622" cy="246221"/>
          </a:xfrm>
          <a:prstGeom prst="rect">
            <a:avLst/>
          </a:prstGeom>
          <a:noFill/>
        </p:spPr>
        <p:txBody>
          <a:bodyPr wrap="square" rtlCol="0">
            <a:spAutoFit/>
          </a:bodyPr>
          <a:lstStyle/>
          <a:p>
            <a:r>
              <a:rPr lang="en-US" sz="1000" dirty="0"/>
              <a:t>n = 6</a:t>
            </a:r>
          </a:p>
        </p:txBody>
      </p:sp>
      <p:sp>
        <p:nvSpPr>
          <p:cNvPr id="8" name="TextBox 7">
            <a:extLst>
              <a:ext uri="{FF2B5EF4-FFF2-40B4-BE49-F238E27FC236}">
                <a16:creationId xmlns:a16="http://schemas.microsoft.com/office/drawing/2014/main" id="{44EEC0CB-C108-B741-B93D-578A74071ED9}"/>
              </a:ext>
            </a:extLst>
          </p:cNvPr>
          <p:cNvSpPr txBox="1"/>
          <p:nvPr/>
        </p:nvSpPr>
        <p:spPr>
          <a:xfrm>
            <a:off x="1834444" y="2929467"/>
            <a:ext cx="688622" cy="246221"/>
          </a:xfrm>
          <a:prstGeom prst="rect">
            <a:avLst/>
          </a:prstGeom>
          <a:noFill/>
        </p:spPr>
        <p:txBody>
          <a:bodyPr wrap="square" rtlCol="0">
            <a:spAutoFit/>
          </a:bodyPr>
          <a:lstStyle/>
          <a:p>
            <a:r>
              <a:rPr lang="en-US" sz="1000" dirty="0"/>
              <a:t>n = 6</a:t>
            </a:r>
          </a:p>
        </p:txBody>
      </p:sp>
      <p:sp>
        <p:nvSpPr>
          <p:cNvPr id="9" name="TextBox 8">
            <a:extLst>
              <a:ext uri="{FF2B5EF4-FFF2-40B4-BE49-F238E27FC236}">
                <a16:creationId xmlns:a16="http://schemas.microsoft.com/office/drawing/2014/main" id="{427017FE-FFF8-9D48-A9B1-1BBE84EE3E63}"/>
              </a:ext>
            </a:extLst>
          </p:cNvPr>
          <p:cNvSpPr txBox="1"/>
          <p:nvPr/>
        </p:nvSpPr>
        <p:spPr>
          <a:xfrm>
            <a:off x="4179710" y="1533154"/>
            <a:ext cx="688622" cy="246221"/>
          </a:xfrm>
          <a:prstGeom prst="rect">
            <a:avLst/>
          </a:prstGeom>
          <a:noFill/>
        </p:spPr>
        <p:txBody>
          <a:bodyPr wrap="square" rtlCol="0">
            <a:spAutoFit/>
          </a:bodyPr>
          <a:lstStyle/>
          <a:p>
            <a:r>
              <a:rPr lang="en-US" sz="1000" dirty="0"/>
              <a:t>n = 4</a:t>
            </a:r>
          </a:p>
        </p:txBody>
      </p:sp>
      <p:sp>
        <p:nvSpPr>
          <p:cNvPr id="10" name="TextBox 9">
            <a:extLst>
              <a:ext uri="{FF2B5EF4-FFF2-40B4-BE49-F238E27FC236}">
                <a16:creationId xmlns:a16="http://schemas.microsoft.com/office/drawing/2014/main" id="{DA946094-7C98-B446-8D7B-27E1277854AB}"/>
              </a:ext>
            </a:extLst>
          </p:cNvPr>
          <p:cNvSpPr txBox="1"/>
          <p:nvPr/>
        </p:nvSpPr>
        <p:spPr>
          <a:xfrm>
            <a:off x="2280353" y="2773558"/>
            <a:ext cx="688622" cy="246221"/>
          </a:xfrm>
          <a:prstGeom prst="rect">
            <a:avLst/>
          </a:prstGeom>
          <a:noFill/>
        </p:spPr>
        <p:txBody>
          <a:bodyPr wrap="square" rtlCol="0">
            <a:spAutoFit/>
          </a:bodyPr>
          <a:lstStyle/>
          <a:p>
            <a:r>
              <a:rPr lang="en-US" sz="1000" dirty="0"/>
              <a:t>n = 4</a:t>
            </a:r>
          </a:p>
        </p:txBody>
      </p:sp>
      <p:sp>
        <p:nvSpPr>
          <p:cNvPr id="11" name="TextBox 10">
            <a:extLst>
              <a:ext uri="{FF2B5EF4-FFF2-40B4-BE49-F238E27FC236}">
                <a16:creationId xmlns:a16="http://schemas.microsoft.com/office/drawing/2014/main" id="{781FD390-F467-5D46-BB2D-DA2AA5C1598B}"/>
              </a:ext>
            </a:extLst>
          </p:cNvPr>
          <p:cNvSpPr txBox="1"/>
          <p:nvPr/>
        </p:nvSpPr>
        <p:spPr>
          <a:xfrm>
            <a:off x="8901289" y="1433689"/>
            <a:ext cx="688622" cy="246221"/>
          </a:xfrm>
          <a:prstGeom prst="rect">
            <a:avLst/>
          </a:prstGeom>
          <a:noFill/>
        </p:spPr>
        <p:txBody>
          <a:bodyPr wrap="square" rtlCol="0">
            <a:spAutoFit/>
          </a:bodyPr>
          <a:lstStyle/>
          <a:p>
            <a:r>
              <a:rPr lang="en-US" sz="1000" dirty="0"/>
              <a:t>n = 6</a:t>
            </a:r>
          </a:p>
        </p:txBody>
      </p:sp>
      <p:sp>
        <p:nvSpPr>
          <p:cNvPr id="12" name="TextBox 11">
            <a:extLst>
              <a:ext uri="{FF2B5EF4-FFF2-40B4-BE49-F238E27FC236}">
                <a16:creationId xmlns:a16="http://schemas.microsoft.com/office/drawing/2014/main" id="{96E6D498-2820-924A-B6AA-EEEE63679EA5}"/>
              </a:ext>
            </a:extLst>
          </p:cNvPr>
          <p:cNvSpPr txBox="1"/>
          <p:nvPr/>
        </p:nvSpPr>
        <p:spPr>
          <a:xfrm>
            <a:off x="6982178" y="2913221"/>
            <a:ext cx="688622" cy="246221"/>
          </a:xfrm>
          <a:prstGeom prst="rect">
            <a:avLst/>
          </a:prstGeom>
          <a:noFill/>
        </p:spPr>
        <p:txBody>
          <a:bodyPr wrap="square" rtlCol="0">
            <a:spAutoFit/>
          </a:bodyPr>
          <a:lstStyle/>
          <a:p>
            <a:r>
              <a:rPr lang="en-US" sz="1000" dirty="0"/>
              <a:t>n = 6</a:t>
            </a:r>
          </a:p>
        </p:txBody>
      </p:sp>
      <p:sp>
        <p:nvSpPr>
          <p:cNvPr id="13" name="TextBox 12">
            <a:extLst>
              <a:ext uri="{FF2B5EF4-FFF2-40B4-BE49-F238E27FC236}">
                <a16:creationId xmlns:a16="http://schemas.microsoft.com/office/drawing/2014/main" id="{DEC54EA9-3BD4-DF48-9F8F-AED3DA644DB5}"/>
              </a:ext>
            </a:extLst>
          </p:cNvPr>
          <p:cNvSpPr txBox="1"/>
          <p:nvPr/>
        </p:nvSpPr>
        <p:spPr>
          <a:xfrm>
            <a:off x="7360355" y="2764332"/>
            <a:ext cx="688622" cy="246221"/>
          </a:xfrm>
          <a:prstGeom prst="rect">
            <a:avLst/>
          </a:prstGeom>
          <a:noFill/>
        </p:spPr>
        <p:txBody>
          <a:bodyPr wrap="square" rtlCol="0">
            <a:spAutoFit/>
          </a:bodyPr>
          <a:lstStyle/>
          <a:p>
            <a:r>
              <a:rPr lang="en-US" sz="1000" dirty="0"/>
              <a:t>n = 4</a:t>
            </a:r>
          </a:p>
        </p:txBody>
      </p:sp>
      <p:sp>
        <p:nvSpPr>
          <p:cNvPr id="14" name="TextBox 13">
            <a:extLst>
              <a:ext uri="{FF2B5EF4-FFF2-40B4-BE49-F238E27FC236}">
                <a16:creationId xmlns:a16="http://schemas.microsoft.com/office/drawing/2014/main" id="{DD59D9C3-F0AD-4F45-A954-0669A3E002CD}"/>
              </a:ext>
            </a:extLst>
          </p:cNvPr>
          <p:cNvSpPr txBox="1"/>
          <p:nvPr/>
        </p:nvSpPr>
        <p:spPr>
          <a:xfrm>
            <a:off x="9245601" y="1527129"/>
            <a:ext cx="688622" cy="246221"/>
          </a:xfrm>
          <a:prstGeom prst="rect">
            <a:avLst/>
          </a:prstGeom>
          <a:noFill/>
        </p:spPr>
        <p:txBody>
          <a:bodyPr wrap="square" rtlCol="0">
            <a:spAutoFit/>
          </a:bodyPr>
          <a:lstStyle/>
          <a:p>
            <a:r>
              <a:rPr lang="en-US" sz="1000" dirty="0"/>
              <a:t>n = 4</a:t>
            </a:r>
          </a:p>
        </p:txBody>
      </p:sp>
      <p:sp>
        <p:nvSpPr>
          <p:cNvPr id="15" name="TextBox 14">
            <a:extLst>
              <a:ext uri="{FF2B5EF4-FFF2-40B4-BE49-F238E27FC236}">
                <a16:creationId xmlns:a16="http://schemas.microsoft.com/office/drawing/2014/main" id="{CE8FB9F8-7658-C646-84EC-F217410D54AF}"/>
              </a:ext>
            </a:extLst>
          </p:cNvPr>
          <p:cNvSpPr txBox="1"/>
          <p:nvPr/>
        </p:nvSpPr>
        <p:spPr>
          <a:xfrm>
            <a:off x="3770489" y="4634089"/>
            <a:ext cx="688622" cy="246221"/>
          </a:xfrm>
          <a:prstGeom prst="rect">
            <a:avLst/>
          </a:prstGeom>
          <a:noFill/>
        </p:spPr>
        <p:txBody>
          <a:bodyPr wrap="square" rtlCol="0">
            <a:spAutoFit/>
          </a:bodyPr>
          <a:lstStyle/>
          <a:p>
            <a:r>
              <a:rPr lang="en-US" sz="1000" dirty="0"/>
              <a:t>n = 6</a:t>
            </a:r>
          </a:p>
        </p:txBody>
      </p:sp>
      <p:sp>
        <p:nvSpPr>
          <p:cNvPr id="16" name="TextBox 15">
            <a:extLst>
              <a:ext uri="{FF2B5EF4-FFF2-40B4-BE49-F238E27FC236}">
                <a16:creationId xmlns:a16="http://schemas.microsoft.com/office/drawing/2014/main" id="{86409241-7677-6B45-8F52-A7D994199A87}"/>
              </a:ext>
            </a:extLst>
          </p:cNvPr>
          <p:cNvSpPr txBox="1"/>
          <p:nvPr/>
        </p:nvSpPr>
        <p:spPr>
          <a:xfrm>
            <a:off x="1834444" y="6049089"/>
            <a:ext cx="688622" cy="246221"/>
          </a:xfrm>
          <a:prstGeom prst="rect">
            <a:avLst/>
          </a:prstGeom>
          <a:noFill/>
        </p:spPr>
        <p:txBody>
          <a:bodyPr wrap="square" rtlCol="0">
            <a:spAutoFit/>
          </a:bodyPr>
          <a:lstStyle/>
          <a:p>
            <a:r>
              <a:rPr lang="en-US" sz="1000" dirty="0"/>
              <a:t>n = 6</a:t>
            </a:r>
          </a:p>
        </p:txBody>
      </p:sp>
      <p:sp>
        <p:nvSpPr>
          <p:cNvPr id="17" name="TextBox 16">
            <a:extLst>
              <a:ext uri="{FF2B5EF4-FFF2-40B4-BE49-F238E27FC236}">
                <a16:creationId xmlns:a16="http://schemas.microsoft.com/office/drawing/2014/main" id="{C1584599-5A5D-6C4B-8542-B5F03C908791}"/>
              </a:ext>
            </a:extLst>
          </p:cNvPr>
          <p:cNvSpPr txBox="1"/>
          <p:nvPr/>
        </p:nvSpPr>
        <p:spPr>
          <a:xfrm>
            <a:off x="4148667" y="5483579"/>
            <a:ext cx="688622" cy="246221"/>
          </a:xfrm>
          <a:prstGeom prst="rect">
            <a:avLst/>
          </a:prstGeom>
          <a:noFill/>
        </p:spPr>
        <p:txBody>
          <a:bodyPr wrap="square" rtlCol="0">
            <a:spAutoFit/>
          </a:bodyPr>
          <a:lstStyle/>
          <a:p>
            <a:r>
              <a:rPr lang="en-US" sz="1000" dirty="0"/>
              <a:t>n = 4</a:t>
            </a:r>
          </a:p>
        </p:txBody>
      </p:sp>
      <p:sp>
        <p:nvSpPr>
          <p:cNvPr id="18" name="TextBox 17">
            <a:extLst>
              <a:ext uri="{FF2B5EF4-FFF2-40B4-BE49-F238E27FC236}">
                <a16:creationId xmlns:a16="http://schemas.microsoft.com/office/drawing/2014/main" id="{5346E674-17C1-DA42-B30A-B6262AECC7BF}"/>
              </a:ext>
            </a:extLst>
          </p:cNvPr>
          <p:cNvSpPr txBox="1"/>
          <p:nvPr/>
        </p:nvSpPr>
        <p:spPr>
          <a:xfrm>
            <a:off x="2223911" y="6005001"/>
            <a:ext cx="688622" cy="246221"/>
          </a:xfrm>
          <a:prstGeom prst="rect">
            <a:avLst/>
          </a:prstGeom>
          <a:noFill/>
        </p:spPr>
        <p:txBody>
          <a:bodyPr wrap="square" rtlCol="0">
            <a:spAutoFit/>
          </a:bodyPr>
          <a:lstStyle/>
          <a:p>
            <a:r>
              <a:rPr lang="en-US" sz="1000" dirty="0"/>
              <a:t>n = 4</a:t>
            </a:r>
          </a:p>
        </p:txBody>
      </p:sp>
    </p:spTree>
    <p:extLst>
      <p:ext uri="{BB962C8B-B14F-4D97-AF65-F5344CB8AC3E}">
        <p14:creationId xmlns:p14="http://schemas.microsoft.com/office/powerpoint/2010/main" val="27396186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44FFF48-23DF-D742-99CE-FDD2E46E9FD5}"/>
              </a:ext>
            </a:extLst>
          </p:cNvPr>
          <p:cNvPicPr>
            <a:picLocks noChangeAspect="1"/>
          </p:cNvPicPr>
          <p:nvPr/>
        </p:nvPicPr>
        <p:blipFill>
          <a:blip r:embed="rId2"/>
          <a:stretch>
            <a:fillRect/>
          </a:stretch>
        </p:blipFill>
        <p:spPr>
          <a:xfrm>
            <a:off x="3050027" y="3587321"/>
            <a:ext cx="6590344" cy="2640979"/>
          </a:xfrm>
          <a:prstGeom prst="rect">
            <a:avLst/>
          </a:prstGeom>
        </p:spPr>
      </p:pic>
      <p:sp>
        <p:nvSpPr>
          <p:cNvPr id="2" name="Title 1">
            <a:extLst>
              <a:ext uri="{FF2B5EF4-FFF2-40B4-BE49-F238E27FC236}">
                <a16:creationId xmlns:a16="http://schemas.microsoft.com/office/drawing/2014/main" id="{DF21D910-9F16-5449-BF60-E305471F83E0}"/>
              </a:ext>
            </a:extLst>
          </p:cNvPr>
          <p:cNvSpPr>
            <a:spLocks noGrp="1"/>
          </p:cNvSpPr>
          <p:nvPr>
            <p:ph type="title"/>
          </p:nvPr>
        </p:nvSpPr>
        <p:spPr>
          <a:xfrm>
            <a:off x="87086" y="386896"/>
            <a:ext cx="10515600" cy="1325563"/>
          </a:xfrm>
        </p:spPr>
        <p:txBody>
          <a:bodyPr>
            <a:normAutofit/>
          </a:bodyPr>
          <a:lstStyle/>
          <a:p>
            <a:r>
              <a:rPr lang="en-US" sz="2500" dirty="0"/>
              <a:t>Axion Biosystems long term culture protocol</a:t>
            </a:r>
          </a:p>
        </p:txBody>
      </p:sp>
      <p:pic>
        <p:nvPicPr>
          <p:cNvPr id="9" name="Content Placeholder 8">
            <a:extLst>
              <a:ext uri="{FF2B5EF4-FFF2-40B4-BE49-F238E27FC236}">
                <a16:creationId xmlns:a16="http://schemas.microsoft.com/office/drawing/2014/main" id="{7CC93007-C77F-3F40-98FA-EB1954A2AB75}"/>
              </a:ext>
            </a:extLst>
          </p:cNvPr>
          <p:cNvPicPr>
            <a:picLocks noGrp="1" noChangeAspect="1"/>
          </p:cNvPicPr>
          <p:nvPr>
            <p:ph idx="1"/>
          </p:nvPr>
        </p:nvPicPr>
        <p:blipFill>
          <a:blip r:embed="rId3"/>
          <a:stretch>
            <a:fillRect/>
          </a:stretch>
        </p:blipFill>
        <p:spPr>
          <a:xfrm>
            <a:off x="1271071" y="1712459"/>
            <a:ext cx="8369300" cy="1689100"/>
          </a:xfrm>
        </p:spPr>
      </p:pic>
      <p:sp>
        <p:nvSpPr>
          <p:cNvPr id="7" name="Title 1">
            <a:extLst>
              <a:ext uri="{FF2B5EF4-FFF2-40B4-BE49-F238E27FC236}">
                <a16:creationId xmlns:a16="http://schemas.microsoft.com/office/drawing/2014/main" id="{496BD168-F2DD-864D-A804-D2934C8667D5}"/>
              </a:ext>
            </a:extLst>
          </p:cNvPr>
          <p:cNvSpPr txBox="1">
            <a:spLocks/>
          </p:cNvSpPr>
          <p:nvPr/>
        </p:nvSpPr>
        <p:spPr>
          <a:xfrm>
            <a:off x="0" y="-62551"/>
            <a:ext cx="2950029" cy="74521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700" dirty="0"/>
              <a:t>Data update: Nov 2</a:t>
            </a:r>
            <a:r>
              <a:rPr lang="en-US" sz="1700" baseline="30000" dirty="0"/>
              <a:t>th</a:t>
            </a:r>
            <a:r>
              <a:rPr lang="en-US" sz="1700" dirty="0"/>
              <a:t> 2020</a:t>
            </a:r>
          </a:p>
        </p:txBody>
      </p:sp>
      <p:sp>
        <p:nvSpPr>
          <p:cNvPr id="10" name="TextBox 9">
            <a:extLst>
              <a:ext uri="{FF2B5EF4-FFF2-40B4-BE49-F238E27FC236}">
                <a16:creationId xmlns:a16="http://schemas.microsoft.com/office/drawing/2014/main" id="{F96F9B6F-E3F2-4F49-A477-C96CE5CF6CEF}"/>
              </a:ext>
            </a:extLst>
          </p:cNvPr>
          <p:cNvSpPr txBox="1"/>
          <p:nvPr/>
        </p:nvSpPr>
        <p:spPr>
          <a:xfrm>
            <a:off x="134232" y="3587321"/>
            <a:ext cx="2815797" cy="2231380"/>
          </a:xfrm>
          <a:prstGeom prst="rect">
            <a:avLst/>
          </a:prstGeom>
          <a:noFill/>
        </p:spPr>
        <p:txBody>
          <a:bodyPr wrap="square" rtlCol="0">
            <a:spAutoFit/>
          </a:bodyPr>
          <a:lstStyle/>
          <a:p>
            <a:r>
              <a:rPr lang="en-US" dirty="0"/>
              <a:t>Cell line: AIW002-02</a:t>
            </a:r>
          </a:p>
          <a:p>
            <a:r>
              <a:rPr lang="en-US" dirty="0"/>
              <a:t>Age: 90-98 days</a:t>
            </a:r>
          </a:p>
          <a:p>
            <a:endParaRPr lang="en-US" dirty="0"/>
          </a:p>
          <a:p>
            <a:r>
              <a:rPr lang="en-US" dirty="0"/>
              <a:t>Day 0:</a:t>
            </a:r>
          </a:p>
          <a:p>
            <a:r>
              <a:rPr lang="en-US" dirty="0">
                <a:sym typeface="Wingdings" pitchFamily="2" charset="2"/>
              </a:rPr>
              <a:t> </a:t>
            </a:r>
            <a:r>
              <a:rPr lang="en-US" sz="1300" dirty="0">
                <a:sym typeface="Wingdings" pitchFamily="2" charset="2"/>
              </a:rPr>
              <a:t>42 out of 48 organoids adhered to electrodes (87%) </a:t>
            </a:r>
            <a:endParaRPr lang="en-US" sz="1300" dirty="0"/>
          </a:p>
          <a:p>
            <a:endParaRPr lang="en-US" dirty="0"/>
          </a:p>
          <a:p>
            <a:endParaRPr lang="en-US" dirty="0"/>
          </a:p>
        </p:txBody>
      </p:sp>
    </p:spTree>
    <p:extLst>
      <p:ext uri="{BB962C8B-B14F-4D97-AF65-F5344CB8AC3E}">
        <p14:creationId xmlns:p14="http://schemas.microsoft.com/office/powerpoint/2010/main" val="2519770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a:extLst>
              <a:ext uri="{FF2B5EF4-FFF2-40B4-BE49-F238E27FC236}">
                <a16:creationId xmlns:a16="http://schemas.microsoft.com/office/drawing/2014/main" id="{A46D7B39-6CBD-DC4C-89C2-F1590573BEA6}"/>
              </a:ext>
            </a:extLst>
          </p:cNvPr>
          <p:cNvGraphicFramePr>
            <a:graphicFrameLocks/>
          </p:cNvGraphicFramePr>
          <p:nvPr>
            <p:extLst>
              <p:ext uri="{D42A27DB-BD31-4B8C-83A1-F6EECF244321}">
                <p14:modId xmlns:p14="http://schemas.microsoft.com/office/powerpoint/2010/main" val="1621986360"/>
              </p:ext>
            </p:extLst>
          </p:nvPr>
        </p:nvGraphicFramePr>
        <p:xfrm>
          <a:off x="914525" y="896693"/>
          <a:ext cx="4559795" cy="2743199"/>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5" name="Chart 4">
            <a:extLst>
              <a:ext uri="{FF2B5EF4-FFF2-40B4-BE49-F238E27FC236}">
                <a16:creationId xmlns:a16="http://schemas.microsoft.com/office/drawing/2014/main" id="{C5AD4303-7C85-3849-88A4-5F1378E7E2C1}"/>
              </a:ext>
            </a:extLst>
          </p:cNvPr>
          <p:cNvGraphicFramePr>
            <a:graphicFrameLocks/>
          </p:cNvGraphicFramePr>
          <p:nvPr>
            <p:extLst>
              <p:ext uri="{D42A27DB-BD31-4B8C-83A1-F6EECF244321}">
                <p14:modId xmlns:p14="http://schemas.microsoft.com/office/powerpoint/2010/main" val="450436147"/>
              </p:ext>
            </p:extLst>
          </p:nvPr>
        </p:nvGraphicFramePr>
        <p:xfrm>
          <a:off x="6096000" y="896692"/>
          <a:ext cx="4457831" cy="27432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6" name="Chart 5">
            <a:extLst>
              <a:ext uri="{FF2B5EF4-FFF2-40B4-BE49-F238E27FC236}">
                <a16:creationId xmlns:a16="http://schemas.microsoft.com/office/drawing/2014/main" id="{AA683D8F-5ABE-2146-B5D5-DB1544A15EA9}"/>
              </a:ext>
            </a:extLst>
          </p:cNvPr>
          <p:cNvGraphicFramePr>
            <a:graphicFrameLocks/>
          </p:cNvGraphicFramePr>
          <p:nvPr>
            <p:extLst>
              <p:ext uri="{D42A27DB-BD31-4B8C-83A1-F6EECF244321}">
                <p14:modId xmlns:p14="http://schemas.microsoft.com/office/powerpoint/2010/main" val="1686047725"/>
              </p:ext>
            </p:extLst>
          </p:nvPr>
        </p:nvGraphicFramePr>
        <p:xfrm>
          <a:off x="914525" y="3697982"/>
          <a:ext cx="4559795" cy="2781645"/>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7" name="Chart 6">
            <a:extLst>
              <a:ext uri="{FF2B5EF4-FFF2-40B4-BE49-F238E27FC236}">
                <a16:creationId xmlns:a16="http://schemas.microsoft.com/office/drawing/2014/main" id="{DB27E99F-F264-C942-960D-FE3211AA4411}"/>
              </a:ext>
            </a:extLst>
          </p:cNvPr>
          <p:cNvGraphicFramePr>
            <a:graphicFrameLocks/>
          </p:cNvGraphicFramePr>
          <p:nvPr>
            <p:extLst>
              <p:ext uri="{D42A27DB-BD31-4B8C-83A1-F6EECF244321}">
                <p14:modId xmlns:p14="http://schemas.microsoft.com/office/powerpoint/2010/main" val="1880600980"/>
              </p:ext>
            </p:extLst>
          </p:nvPr>
        </p:nvGraphicFramePr>
        <p:xfrm>
          <a:off x="6216869" y="3695696"/>
          <a:ext cx="4572000" cy="2743200"/>
        </p:xfrm>
        <a:graphic>
          <a:graphicData uri="http://schemas.openxmlformats.org/drawingml/2006/chart">
            <c:chart xmlns:c="http://schemas.openxmlformats.org/drawingml/2006/chart" xmlns:r="http://schemas.openxmlformats.org/officeDocument/2006/relationships" r:id="rId5"/>
          </a:graphicData>
        </a:graphic>
      </p:graphicFrame>
      <p:sp>
        <p:nvSpPr>
          <p:cNvPr id="8" name="TextBox 7">
            <a:extLst>
              <a:ext uri="{FF2B5EF4-FFF2-40B4-BE49-F238E27FC236}">
                <a16:creationId xmlns:a16="http://schemas.microsoft.com/office/drawing/2014/main" id="{F3972414-C276-BB45-8DE0-A84D9709B3EE}"/>
              </a:ext>
            </a:extLst>
          </p:cNvPr>
          <p:cNvSpPr txBox="1"/>
          <p:nvPr/>
        </p:nvSpPr>
        <p:spPr>
          <a:xfrm>
            <a:off x="367862" y="294290"/>
            <a:ext cx="6873766" cy="369332"/>
          </a:xfrm>
          <a:prstGeom prst="rect">
            <a:avLst/>
          </a:prstGeom>
          <a:noFill/>
        </p:spPr>
        <p:txBody>
          <a:bodyPr wrap="square" rtlCol="0">
            <a:spAutoFit/>
          </a:bodyPr>
          <a:lstStyle/>
          <a:p>
            <a:r>
              <a:rPr lang="en-US" dirty="0">
                <a:sym typeface="Wingdings" pitchFamily="2" charset="2"/>
              </a:rPr>
              <a:t> No difference in recorded activity between ACSF and basal media </a:t>
            </a:r>
            <a:endParaRPr lang="en-US" dirty="0"/>
          </a:p>
        </p:txBody>
      </p:sp>
    </p:spTree>
    <p:extLst>
      <p:ext uri="{BB962C8B-B14F-4D97-AF65-F5344CB8AC3E}">
        <p14:creationId xmlns:p14="http://schemas.microsoft.com/office/powerpoint/2010/main" val="21903805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B6CCA801-E76C-7F4D-B7E3-1034604ACC40}"/>
              </a:ext>
            </a:extLst>
          </p:cNvPr>
          <p:cNvSpPr txBox="1"/>
          <p:nvPr/>
        </p:nvSpPr>
        <p:spPr>
          <a:xfrm>
            <a:off x="2181788" y="2973425"/>
            <a:ext cx="472967" cy="246221"/>
          </a:xfrm>
          <a:prstGeom prst="rect">
            <a:avLst/>
          </a:prstGeom>
          <a:noFill/>
        </p:spPr>
        <p:txBody>
          <a:bodyPr wrap="square" rtlCol="0">
            <a:spAutoFit/>
          </a:bodyPr>
          <a:lstStyle/>
          <a:p>
            <a:r>
              <a:rPr lang="en-US" sz="1000" dirty="0"/>
              <a:t>***</a:t>
            </a:r>
          </a:p>
        </p:txBody>
      </p:sp>
      <p:sp>
        <p:nvSpPr>
          <p:cNvPr id="2" name="Title 1">
            <a:extLst>
              <a:ext uri="{FF2B5EF4-FFF2-40B4-BE49-F238E27FC236}">
                <a16:creationId xmlns:a16="http://schemas.microsoft.com/office/drawing/2014/main" id="{28A74722-2D0D-BB4B-95F6-CE00E9504DBB}"/>
              </a:ext>
            </a:extLst>
          </p:cNvPr>
          <p:cNvSpPr>
            <a:spLocks noGrp="1"/>
          </p:cNvSpPr>
          <p:nvPr>
            <p:ph type="title"/>
          </p:nvPr>
        </p:nvSpPr>
        <p:spPr>
          <a:xfrm>
            <a:off x="452052" y="281043"/>
            <a:ext cx="10121355" cy="1011730"/>
          </a:xfrm>
        </p:spPr>
        <p:txBody>
          <a:bodyPr>
            <a:normAutofit/>
          </a:bodyPr>
          <a:lstStyle/>
          <a:p>
            <a:r>
              <a:rPr lang="en-US" sz="2500" dirty="0"/>
              <a:t>Validation of activity </a:t>
            </a:r>
          </a:p>
        </p:txBody>
      </p:sp>
      <p:graphicFrame>
        <p:nvGraphicFramePr>
          <p:cNvPr id="4" name="Chart 3">
            <a:extLst>
              <a:ext uri="{FF2B5EF4-FFF2-40B4-BE49-F238E27FC236}">
                <a16:creationId xmlns:a16="http://schemas.microsoft.com/office/drawing/2014/main" id="{6FCBE1C5-3220-4948-BAA7-82F0AC45B9E5}"/>
              </a:ext>
            </a:extLst>
          </p:cNvPr>
          <p:cNvGraphicFramePr>
            <a:graphicFrameLocks/>
          </p:cNvGraphicFramePr>
          <p:nvPr>
            <p:extLst>
              <p:ext uri="{D42A27DB-BD31-4B8C-83A1-F6EECF244321}">
                <p14:modId xmlns:p14="http://schemas.microsoft.com/office/powerpoint/2010/main" val="2460904263"/>
              </p:ext>
            </p:extLst>
          </p:nvPr>
        </p:nvGraphicFramePr>
        <p:xfrm>
          <a:off x="452052" y="2572407"/>
          <a:ext cx="4572000" cy="27432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5" name="Chart 4">
            <a:extLst>
              <a:ext uri="{FF2B5EF4-FFF2-40B4-BE49-F238E27FC236}">
                <a16:creationId xmlns:a16="http://schemas.microsoft.com/office/drawing/2014/main" id="{5EAFC3F1-C7A1-F145-B648-9AF7A520B36B}"/>
              </a:ext>
            </a:extLst>
          </p:cNvPr>
          <p:cNvGraphicFramePr>
            <a:graphicFrameLocks/>
          </p:cNvGraphicFramePr>
          <p:nvPr>
            <p:extLst>
              <p:ext uri="{D42A27DB-BD31-4B8C-83A1-F6EECF244321}">
                <p14:modId xmlns:p14="http://schemas.microsoft.com/office/powerpoint/2010/main" val="2273202299"/>
              </p:ext>
            </p:extLst>
          </p:nvPr>
        </p:nvGraphicFramePr>
        <p:xfrm>
          <a:off x="6096000" y="2471706"/>
          <a:ext cx="4572000" cy="2743200"/>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Box 5">
            <a:extLst>
              <a:ext uri="{FF2B5EF4-FFF2-40B4-BE49-F238E27FC236}">
                <a16:creationId xmlns:a16="http://schemas.microsoft.com/office/drawing/2014/main" id="{AC89B9C0-8E57-1348-81D1-28090224B065}"/>
              </a:ext>
            </a:extLst>
          </p:cNvPr>
          <p:cNvSpPr txBox="1"/>
          <p:nvPr/>
        </p:nvSpPr>
        <p:spPr>
          <a:xfrm>
            <a:off x="452052" y="1135118"/>
            <a:ext cx="5276086" cy="1015663"/>
          </a:xfrm>
          <a:prstGeom prst="rect">
            <a:avLst/>
          </a:prstGeom>
          <a:noFill/>
        </p:spPr>
        <p:txBody>
          <a:bodyPr wrap="square" rtlCol="0">
            <a:spAutoFit/>
          </a:bodyPr>
          <a:lstStyle/>
          <a:p>
            <a:pPr marL="285750" indent="-285750">
              <a:buFont typeface="Wingdings" pitchFamily="2" charset="2"/>
              <a:buChar char="à"/>
            </a:pPr>
            <a:r>
              <a:rPr lang="en-US" sz="1500" dirty="0">
                <a:sym typeface="Wingdings" pitchFamily="2" charset="2"/>
              </a:rPr>
              <a:t>Recorded baseline activity for 10 mins</a:t>
            </a:r>
          </a:p>
          <a:p>
            <a:pPr marL="285750" indent="-285750">
              <a:buFont typeface="Wingdings" pitchFamily="2" charset="2"/>
              <a:buChar char="à"/>
            </a:pPr>
            <a:r>
              <a:rPr lang="en-US" sz="1500" dirty="0">
                <a:sym typeface="Wingdings" pitchFamily="2" charset="2"/>
              </a:rPr>
              <a:t>Added 1uM PTX, let incubate for 30 mins</a:t>
            </a:r>
          </a:p>
          <a:p>
            <a:pPr marL="285750" indent="-285750">
              <a:buFont typeface="Wingdings" pitchFamily="2" charset="2"/>
              <a:buChar char="à"/>
            </a:pPr>
            <a:r>
              <a:rPr lang="en-US" sz="1500" dirty="0">
                <a:sym typeface="Wingdings" pitchFamily="2" charset="2"/>
              </a:rPr>
              <a:t>Changed media and added 1uM of TTX, let incubate for 30 mins</a:t>
            </a:r>
            <a:endParaRPr lang="en-US" sz="1500" dirty="0"/>
          </a:p>
        </p:txBody>
      </p:sp>
      <p:sp>
        <p:nvSpPr>
          <p:cNvPr id="7" name="Left Bracket 6">
            <a:extLst>
              <a:ext uri="{FF2B5EF4-FFF2-40B4-BE49-F238E27FC236}">
                <a16:creationId xmlns:a16="http://schemas.microsoft.com/office/drawing/2014/main" id="{6DB321B6-7FD3-F640-81BA-86DCFD7D2E3C}"/>
              </a:ext>
            </a:extLst>
          </p:cNvPr>
          <p:cNvSpPr/>
          <p:nvPr/>
        </p:nvSpPr>
        <p:spPr>
          <a:xfrm rot="5400000">
            <a:off x="2390967" y="2617075"/>
            <a:ext cx="67430" cy="1130751"/>
          </a:xfrm>
          <a:prstGeom prst="leftBracket">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8" name="Left Bracket 7">
            <a:extLst>
              <a:ext uri="{FF2B5EF4-FFF2-40B4-BE49-F238E27FC236}">
                <a16:creationId xmlns:a16="http://schemas.microsoft.com/office/drawing/2014/main" id="{26E93368-7780-CF4B-8A0A-2B1276A81AAD}"/>
              </a:ext>
            </a:extLst>
          </p:cNvPr>
          <p:cNvSpPr/>
          <p:nvPr/>
        </p:nvSpPr>
        <p:spPr>
          <a:xfrm rot="5400000">
            <a:off x="3569205" y="2617075"/>
            <a:ext cx="67430" cy="1130751"/>
          </a:xfrm>
          <a:prstGeom prst="leftBracket">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1" name="Left Bracket 10">
            <a:extLst>
              <a:ext uri="{FF2B5EF4-FFF2-40B4-BE49-F238E27FC236}">
                <a16:creationId xmlns:a16="http://schemas.microsoft.com/office/drawing/2014/main" id="{A7D10704-FE33-D94F-BC1A-7E7632BFE068}"/>
              </a:ext>
            </a:extLst>
          </p:cNvPr>
          <p:cNvSpPr/>
          <p:nvPr/>
        </p:nvSpPr>
        <p:spPr>
          <a:xfrm rot="5400000">
            <a:off x="8041492" y="2497445"/>
            <a:ext cx="67430" cy="1130751"/>
          </a:xfrm>
          <a:prstGeom prst="leftBracket">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2" name="Left Bracket 11">
            <a:extLst>
              <a:ext uri="{FF2B5EF4-FFF2-40B4-BE49-F238E27FC236}">
                <a16:creationId xmlns:a16="http://schemas.microsoft.com/office/drawing/2014/main" id="{3DEEA731-104C-8544-BF03-5D302B24C4B5}"/>
              </a:ext>
            </a:extLst>
          </p:cNvPr>
          <p:cNvSpPr/>
          <p:nvPr/>
        </p:nvSpPr>
        <p:spPr>
          <a:xfrm rot="5400000">
            <a:off x="9207414" y="2497445"/>
            <a:ext cx="67430" cy="1130751"/>
          </a:xfrm>
          <a:prstGeom prst="leftBracket">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3" name="TextBox 8">
            <a:extLst>
              <a:ext uri="{FF2B5EF4-FFF2-40B4-BE49-F238E27FC236}">
                <a16:creationId xmlns:a16="http://schemas.microsoft.com/office/drawing/2014/main" id="{910861F2-432B-AE4E-AEA7-0AF40E65429F}"/>
              </a:ext>
            </a:extLst>
          </p:cNvPr>
          <p:cNvSpPr txBox="1"/>
          <p:nvPr/>
        </p:nvSpPr>
        <p:spPr>
          <a:xfrm>
            <a:off x="7879850" y="2879068"/>
            <a:ext cx="472967" cy="246221"/>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1000" dirty="0"/>
              <a:t>***</a:t>
            </a:r>
          </a:p>
        </p:txBody>
      </p:sp>
      <p:sp>
        <p:nvSpPr>
          <p:cNvPr id="14" name="TextBox 8">
            <a:extLst>
              <a:ext uri="{FF2B5EF4-FFF2-40B4-BE49-F238E27FC236}">
                <a16:creationId xmlns:a16="http://schemas.microsoft.com/office/drawing/2014/main" id="{910861F2-432B-AE4E-AEA7-0AF40E65429F}"/>
              </a:ext>
            </a:extLst>
          </p:cNvPr>
          <p:cNvSpPr txBox="1"/>
          <p:nvPr/>
        </p:nvSpPr>
        <p:spPr>
          <a:xfrm>
            <a:off x="9037441" y="2873760"/>
            <a:ext cx="472967" cy="246221"/>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1000" dirty="0"/>
              <a:t>***</a:t>
            </a:r>
          </a:p>
        </p:txBody>
      </p:sp>
    </p:spTree>
    <p:extLst>
      <p:ext uri="{BB962C8B-B14F-4D97-AF65-F5344CB8AC3E}">
        <p14:creationId xmlns:p14="http://schemas.microsoft.com/office/powerpoint/2010/main" val="2656515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6703F5-F91C-024A-A574-C022F1C1345D}"/>
              </a:ext>
            </a:extLst>
          </p:cNvPr>
          <p:cNvSpPr>
            <a:spLocks noGrp="1"/>
          </p:cNvSpPr>
          <p:nvPr>
            <p:ph type="title"/>
          </p:nvPr>
        </p:nvSpPr>
        <p:spPr>
          <a:xfrm>
            <a:off x="235086" y="197255"/>
            <a:ext cx="9027668" cy="444014"/>
          </a:xfrm>
        </p:spPr>
        <p:txBody>
          <a:bodyPr>
            <a:normAutofit/>
          </a:bodyPr>
          <a:lstStyle/>
          <a:p>
            <a:r>
              <a:rPr lang="en-US" sz="2000" dirty="0"/>
              <a:t>Measures of synchrony</a:t>
            </a:r>
          </a:p>
        </p:txBody>
      </p:sp>
      <p:pic>
        <p:nvPicPr>
          <p:cNvPr id="4" name="Content Placeholder 3">
            <a:extLst>
              <a:ext uri="{FF2B5EF4-FFF2-40B4-BE49-F238E27FC236}">
                <a16:creationId xmlns:a16="http://schemas.microsoft.com/office/drawing/2014/main" id="{3DC02F10-7DEF-2E46-96D3-C626F3CE8795}"/>
              </a:ext>
            </a:extLst>
          </p:cNvPr>
          <p:cNvPicPr>
            <a:picLocks noGrp="1" noChangeAspect="1"/>
          </p:cNvPicPr>
          <p:nvPr>
            <p:ph idx="1"/>
          </p:nvPr>
        </p:nvPicPr>
        <p:blipFill>
          <a:blip r:embed="rId3"/>
          <a:stretch>
            <a:fillRect/>
          </a:stretch>
        </p:blipFill>
        <p:spPr>
          <a:xfrm>
            <a:off x="316449" y="847039"/>
            <a:ext cx="3371511" cy="2957107"/>
          </a:xfrm>
          <a:prstGeom prst="rect">
            <a:avLst/>
          </a:prstGeom>
        </p:spPr>
      </p:pic>
      <p:pic>
        <p:nvPicPr>
          <p:cNvPr id="6" name="Picture 5">
            <a:extLst>
              <a:ext uri="{FF2B5EF4-FFF2-40B4-BE49-F238E27FC236}">
                <a16:creationId xmlns:a16="http://schemas.microsoft.com/office/drawing/2014/main" id="{B60CAB63-BD0A-F64F-9406-AD1875C76D71}"/>
              </a:ext>
            </a:extLst>
          </p:cNvPr>
          <p:cNvPicPr>
            <a:picLocks noChangeAspect="1"/>
          </p:cNvPicPr>
          <p:nvPr/>
        </p:nvPicPr>
        <p:blipFill rotWithShape="1">
          <a:blip r:embed="rId4"/>
          <a:srcRect b="3512"/>
          <a:stretch/>
        </p:blipFill>
        <p:spPr>
          <a:xfrm>
            <a:off x="3889716" y="1239316"/>
            <a:ext cx="3002181" cy="2172551"/>
          </a:xfrm>
          <a:prstGeom prst="rect">
            <a:avLst/>
          </a:prstGeom>
        </p:spPr>
      </p:pic>
      <p:pic>
        <p:nvPicPr>
          <p:cNvPr id="9" name="Picture 8">
            <a:extLst>
              <a:ext uri="{FF2B5EF4-FFF2-40B4-BE49-F238E27FC236}">
                <a16:creationId xmlns:a16="http://schemas.microsoft.com/office/drawing/2014/main" id="{98EA9AFD-4BF4-8644-B527-024C212EF471}"/>
              </a:ext>
            </a:extLst>
          </p:cNvPr>
          <p:cNvPicPr>
            <a:picLocks noChangeAspect="1"/>
          </p:cNvPicPr>
          <p:nvPr/>
        </p:nvPicPr>
        <p:blipFill rotWithShape="1">
          <a:blip r:embed="rId5"/>
          <a:srcRect b="3512"/>
          <a:stretch/>
        </p:blipFill>
        <p:spPr>
          <a:xfrm>
            <a:off x="7093653" y="1188917"/>
            <a:ext cx="3095501" cy="2240083"/>
          </a:xfrm>
          <a:prstGeom prst="rect">
            <a:avLst/>
          </a:prstGeom>
        </p:spPr>
      </p:pic>
      <p:pic>
        <p:nvPicPr>
          <p:cNvPr id="11" name="Picture 10">
            <a:extLst>
              <a:ext uri="{FF2B5EF4-FFF2-40B4-BE49-F238E27FC236}">
                <a16:creationId xmlns:a16="http://schemas.microsoft.com/office/drawing/2014/main" id="{48496139-8D0B-FA43-8C68-D681F868B654}"/>
              </a:ext>
            </a:extLst>
          </p:cNvPr>
          <p:cNvPicPr>
            <a:picLocks noChangeAspect="1"/>
          </p:cNvPicPr>
          <p:nvPr/>
        </p:nvPicPr>
        <p:blipFill>
          <a:blip r:embed="rId6"/>
          <a:stretch>
            <a:fillRect/>
          </a:stretch>
        </p:blipFill>
        <p:spPr>
          <a:xfrm>
            <a:off x="5498479" y="3900963"/>
            <a:ext cx="5422578" cy="2856600"/>
          </a:xfrm>
          <a:prstGeom prst="rect">
            <a:avLst/>
          </a:prstGeom>
        </p:spPr>
      </p:pic>
      <p:pic>
        <p:nvPicPr>
          <p:cNvPr id="13" name="Picture 12">
            <a:extLst>
              <a:ext uri="{FF2B5EF4-FFF2-40B4-BE49-F238E27FC236}">
                <a16:creationId xmlns:a16="http://schemas.microsoft.com/office/drawing/2014/main" id="{37FAB23F-FF16-7F4B-B681-C643CAC94D9C}"/>
              </a:ext>
            </a:extLst>
          </p:cNvPr>
          <p:cNvPicPr>
            <a:picLocks noChangeAspect="1"/>
          </p:cNvPicPr>
          <p:nvPr/>
        </p:nvPicPr>
        <p:blipFill>
          <a:blip r:embed="rId7"/>
          <a:stretch>
            <a:fillRect/>
          </a:stretch>
        </p:blipFill>
        <p:spPr>
          <a:xfrm>
            <a:off x="316449" y="4009914"/>
            <a:ext cx="4544129" cy="2376543"/>
          </a:xfrm>
          <a:prstGeom prst="rect">
            <a:avLst/>
          </a:prstGeom>
        </p:spPr>
      </p:pic>
      <p:sp>
        <p:nvSpPr>
          <p:cNvPr id="14" name="TextBox 13">
            <a:extLst>
              <a:ext uri="{FF2B5EF4-FFF2-40B4-BE49-F238E27FC236}">
                <a16:creationId xmlns:a16="http://schemas.microsoft.com/office/drawing/2014/main" id="{40D23B7F-72E0-A04A-9BF8-5ABA56F497A2}"/>
              </a:ext>
            </a:extLst>
          </p:cNvPr>
          <p:cNvSpPr txBox="1"/>
          <p:nvPr/>
        </p:nvSpPr>
        <p:spPr>
          <a:xfrm>
            <a:off x="0" y="3617635"/>
            <a:ext cx="6187044" cy="369332"/>
          </a:xfrm>
          <a:prstGeom prst="rect">
            <a:avLst/>
          </a:prstGeom>
          <a:noFill/>
        </p:spPr>
        <p:txBody>
          <a:bodyPr wrap="square" rtlCol="0">
            <a:spAutoFit/>
          </a:bodyPr>
          <a:lstStyle/>
          <a:p>
            <a:r>
              <a:rPr lang="en-US" dirty="0"/>
              <a:t>Synchrony between electrodes is a product of network bursts</a:t>
            </a:r>
          </a:p>
        </p:txBody>
      </p:sp>
      <p:sp>
        <p:nvSpPr>
          <p:cNvPr id="15" name="Left Bracket 14">
            <a:extLst>
              <a:ext uri="{FF2B5EF4-FFF2-40B4-BE49-F238E27FC236}">
                <a16:creationId xmlns:a16="http://schemas.microsoft.com/office/drawing/2014/main" id="{364204D4-DB9D-7147-8CF5-C9D510EAEC2F}"/>
              </a:ext>
            </a:extLst>
          </p:cNvPr>
          <p:cNvSpPr/>
          <p:nvPr/>
        </p:nvSpPr>
        <p:spPr>
          <a:xfrm rot="16200000">
            <a:off x="2565655" y="4162204"/>
            <a:ext cx="45719" cy="4544127"/>
          </a:xfrm>
          <a:prstGeom prst="leftBracket">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6" name="TextBox 15">
            <a:extLst>
              <a:ext uri="{FF2B5EF4-FFF2-40B4-BE49-F238E27FC236}">
                <a16:creationId xmlns:a16="http://schemas.microsoft.com/office/drawing/2014/main" id="{D083A63C-D33D-4D4B-99A2-C75DFEDCF217}"/>
              </a:ext>
            </a:extLst>
          </p:cNvPr>
          <p:cNvSpPr txBox="1"/>
          <p:nvPr/>
        </p:nvSpPr>
        <p:spPr>
          <a:xfrm>
            <a:off x="2261463" y="6484083"/>
            <a:ext cx="991184" cy="246221"/>
          </a:xfrm>
          <a:prstGeom prst="rect">
            <a:avLst/>
          </a:prstGeom>
          <a:noFill/>
        </p:spPr>
        <p:txBody>
          <a:bodyPr wrap="square" rtlCol="0">
            <a:spAutoFit/>
          </a:bodyPr>
          <a:lstStyle/>
          <a:p>
            <a:r>
              <a:rPr lang="en-US" sz="1000" dirty="0"/>
              <a:t>25 sec</a:t>
            </a:r>
          </a:p>
        </p:txBody>
      </p:sp>
      <p:sp>
        <p:nvSpPr>
          <p:cNvPr id="17" name="TextBox 16">
            <a:extLst>
              <a:ext uri="{FF2B5EF4-FFF2-40B4-BE49-F238E27FC236}">
                <a16:creationId xmlns:a16="http://schemas.microsoft.com/office/drawing/2014/main" id="{F6AA4303-D430-2F42-A179-F746C49DA1D7}"/>
              </a:ext>
            </a:extLst>
          </p:cNvPr>
          <p:cNvSpPr txBox="1"/>
          <p:nvPr/>
        </p:nvSpPr>
        <p:spPr>
          <a:xfrm rot="16200000">
            <a:off x="-192399" y="4966315"/>
            <a:ext cx="755844" cy="246221"/>
          </a:xfrm>
          <a:prstGeom prst="rect">
            <a:avLst/>
          </a:prstGeom>
          <a:noFill/>
        </p:spPr>
        <p:txBody>
          <a:bodyPr wrap="square" rtlCol="0">
            <a:spAutoFit/>
          </a:bodyPr>
          <a:lstStyle/>
          <a:p>
            <a:r>
              <a:rPr lang="en-US" sz="1000" dirty="0"/>
              <a:t>Electrode</a:t>
            </a:r>
          </a:p>
        </p:txBody>
      </p:sp>
    </p:spTree>
    <p:extLst>
      <p:ext uri="{BB962C8B-B14F-4D97-AF65-F5344CB8AC3E}">
        <p14:creationId xmlns:p14="http://schemas.microsoft.com/office/powerpoint/2010/main" val="33844895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A7AB9B-8499-F246-AC29-B8CAEB97A380}"/>
              </a:ext>
            </a:extLst>
          </p:cNvPr>
          <p:cNvSpPr>
            <a:spLocks noGrp="1"/>
          </p:cNvSpPr>
          <p:nvPr>
            <p:ph type="title"/>
          </p:nvPr>
        </p:nvSpPr>
        <p:spPr>
          <a:xfrm>
            <a:off x="83820" y="136525"/>
            <a:ext cx="9574530" cy="743585"/>
          </a:xfrm>
        </p:spPr>
        <p:txBody>
          <a:bodyPr>
            <a:normAutofit/>
          </a:bodyPr>
          <a:lstStyle/>
          <a:p>
            <a:r>
              <a:rPr lang="en-US" sz="3000" dirty="0"/>
              <a:t>Fourier transformation to detect frequency band</a:t>
            </a:r>
          </a:p>
        </p:txBody>
      </p:sp>
      <p:pic>
        <p:nvPicPr>
          <p:cNvPr id="7" name="Picture 6">
            <a:extLst>
              <a:ext uri="{FF2B5EF4-FFF2-40B4-BE49-F238E27FC236}">
                <a16:creationId xmlns:a16="http://schemas.microsoft.com/office/drawing/2014/main" id="{EE8766C7-3149-1C43-96DB-728D1C90EC6A}"/>
              </a:ext>
            </a:extLst>
          </p:cNvPr>
          <p:cNvPicPr>
            <a:picLocks noChangeAspect="1"/>
          </p:cNvPicPr>
          <p:nvPr/>
        </p:nvPicPr>
        <p:blipFill>
          <a:blip r:embed="rId2"/>
          <a:stretch>
            <a:fillRect/>
          </a:stretch>
        </p:blipFill>
        <p:spPr>
          <a:xfrm>
            <a:off x="195404" y="2558864"/>
            <a:ext cx="5801360" cy="1968871"/>
          </a:xfrm>
          <a:prstGeom prst="rect">
            <a:avLst/>
          </a:prstGeom>
        </p:spPr>
      </p:pic>
      <p:sp>
        <p:nvSpPr>
          <p:cNvPr id="8" name="TextBox 7">
            <a:extLst>
              <a:ext uri="{FF2B5EF4-FFF2-40B4-BE49-F238E27FC236}">
                <a16:creationId xmlns:a16="http://schemas.microsoft.com/office/drawing/2014/main" id="{573815F3-E434-B048-970E-D89F77D80B01}"/>
              </a:ext>
            </a:extLst>
          </p:cNvPr>
          <p:cNvSpPr txBox="1"/>
          <p:nvPr/>
        </p:nvSpPr>
        <p:spPr>
          <a:xfrm>
            <a:off x="79221" y="938441"/>
            <a:ext cx="7569200" cy="323165"/>
          </a:xfrm>
          <a:prstGeom prst="rect">
            <a:avLst/>
          </a:prstGeom>
          <a:noFill/>
        </p:spPr>
        <p:txBody>
          <a:bodyPr wrap="square" rtlCol="0">
            <a:spAutoFit/>
          </a:bodyPr>
          <a:lstStyle/>
          <a:p>
            <a:r>
              <a:rPr lang="en-US" sz="1500" dirty="0"/>
              <a:t>Beta oscillations emerge in mouse models following DA depletion and cortical activation </a:t>
            </a:r>
          </a:p>
        </p:txBody>
      </p:sp>
      <p:sp>
        <p:nvSpPr>
          <p:cNvPr id="9" name="TextBox 8">
            <a:extLst>
              <a:ext uri="{FF2B5EF4-FFF2-40B4-BE49-F238E27FC236}">
                <a16:creationId xmlns:a16="http://schemas.microsoft.com/office/drawing/2014/main" id="{F0817E14-FD03-254C-82BB-7560A8720C09}"/>
              </a:ext>
            </a:extLst>
          </p:cNvPr>
          <p:cNvSpPr txBox="1"/>
          <p:nvPr/>
        </p:nvSpPr>
        <p:spPr>
          <a:xfrm>
            <a:off x="9900285" y="5965716"/>
            <a:ext cx="1946910" cy="276999"/>
          </a:xfrm>
          <a:prstGeom prst="rect">
            <a:avLst/>
          </a:prstGeom>
          <a:noFill/>
        </p:spPr>
        <p:txBody>
          <a:bodyPr wrap="square" rtlCol="0">
            <a:spAutoFit/>
          </a:bodyPr>
          <a:lstStyle/>
          <a:p>
            <a:r>
              <a:rPr lang="en-US" sz="1200" dirty="0"/>
              <a:t>Mallet </a:t>
            </a:r>
            <a:r>
              <a:rPr lang="en-US" sz="1200" dirty="0" err="1"/>
              <a:t>et.al</a:t>
            </a:r>
            <a:r>
              <a:rPr lang="en-US" sz="1200" dirty="0"/>
              <a:t> 2008</a:t>
            </a:r>
          </a:p>
        </p:txBody>
      </p:sp>
      <p:pic>
        <p:nvPicPr>
          <p:cNvPr id="17" name="Picture 16">
            <a:extLst>
              <a:ext uri="{FF2B5EF4-FFF2-40B4-BE49-F238E27FC236}">
                <a16:creationId xmlns:a16="http://schemas.microsoft.com/office/drawing/2014/main" id="{B3C264A4-C0F1-4246-BD86-5464B533A374}"/>
              </a:ext>
            </a:extLst>
          </p:cNvPr>
          <p:cNvPicPr>
            <a:picLocks noChangeAspect="1"/>
          </p:cNvPicPr>
          <p:nvPr/>
        </p:nvPicPr>
        <p:blipFill>
          <a:blip r:embed="rId3"/>
          <a:stretch>
            <a:fillRect/>
          </a:stretch>
        </p:blipFill>
        <p:spPr>
          <a:xfrm>
            <a:off x="6030573" y="1643104"/>
            <a:ext cx="4830156" cy="4194810"/>
          </a:xfrm>
          <a:prstGeom prst="rect">
            <a:avLst/>
          </a:prstGeom>
        </p:spPr>
      </p:pic>
    </p:spTree>
    <p:extLst>
      <p:ext uri="{BB962C8B-B14F-4D97-AF65-F5344CB8AC3E}">
        <p14:creationId xmlns:p14="http://schemas.microsoft.com/office/powerpoint/2010/main" val="18932410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968062-2264-9242-9CF3-D0B4F4EE5FEE}"/>
              </a:ext>
            </a:extLst>
          </p:cNvPr>
          <p:cNvSpPr>
            <a:spLocks noGrp="1"/>
          </p:cNvSpPr>
          <p:nvPr>
            <p:ph type="title"/>
          </p:nvPr>
        </p:nvSpPr>
        <p:spPr>
          <a:xfrm>
            <a:off x="210653" y="126630"/>
            <a:ext cx="9940290" cy="949325"/>
          </a:xfrm>
        </p:spPr>
        <p:txBody>
          <a:bodyPr>
            <a:normAutofit/>
          </a:bodyPr>
          <a:lstStyle/>
          <a:p>
            <a:r>
              <a:rPr lang="en-US" sz="2000" dirty="0"/>
              <a:t>WT organoids show oscillations in both delta and beta bands</a:t>
            </a:r>
          </a:p>
        </p:txBody>
      </p:sp>
      <p:pic>
        <p:nvPicPr>
          <p:cNvPr id="4" name="Picture 3">
            <a:extLst>
              <a:ext uri="{FF2B5EF4-FFF2-40B4-BE49-F238E27FC236}">
                <a16:creationId xmlns:a16="http://schemas.microsoft.com/office/drawing/2014/main" id="{7538C81C-006C-DC4D-AECC-531AC038F662}"/>
              </a:ext>
            </a:extLst>
          </p:cNvPr>
          <p:cNvPicPr>
            <a:picLocks noChangeAspect="1"/>
          </p:cNvPicPr>
          <p:nvPr/>
        </p:nvPicPr>
        <p:blipFill rotWithShape="1">
          <a:blip r:embed="rId2"/>
          <a:srcRect l="1" t="49517" r="-2751"/>
          <a:stretch/>
        </p:blipFill>
        <p:spPr>
          <a:xfrm>
            <a:off x="5314481" y="1006227"/>
            <a:ext cx="4309579" cy="2564000"/>
          </a:xfrm>
          <a:prstGeom prst="rect">
            <a:avLst/>
          </a:prstGeom>
        </p:spPr>
      </p:pic>
      <p:pic>
        <p:nvPicPr>
          <p:cNvPr id="5" name="Picture 4">
            <a:extLst>
              <a:ext uri="{FF2B5EF4-FFF2-40B4-BE49-F238E27FC236}">
                <a16:creationId xmlns:a16="http://schemas.microsoft.com/office/drawing/2014/main" id="{54CBA772-2EE1-6D49-B8B2-3647AF7A28BF}"/>
              </a:ext>
            </a:extLst>
          </p:cNvPr>
          <p:cNvPicPr>
            <a:picLocks noChangeAspect="1"/>
          </p:cNvPicPr>
          <p:nvPr/>
        </p:nvPicPr>
        <p:blipFill rotWithShape="1">
          <a:blip r:embed="rId2"/>
          <a:srcRect r="6586" b="53333"/>
          <a:stretch/>
        </p:blipFill>
        <p:spPr>
          <a:xfrm>
            <a:off x="962494" y="1028296"/>
            <a:ext cx="4069640" cy="2461928"/>
          </a:xfrm>
          <a:prstGeom prst="rect">
            <a:avLst/>
          </a:prstGeom>
        </p:spPr>
      </p:pic>
      <p:pic>
        <p:nvPicPr>
          <p:cNvPr id="6" name="Picture 5">
            <a:extLst>
              <a:ext uri="{FF2B5EF4-FFF2-40B4-BE49-F238E27FC236}">
                <a16:creationId xmlns:a16="http://schemas.microsoft.com/office/drawing/2014/main" id="{BDE6FA68-3780-8E42-A8FF-82AACD3C5B40}"/>
              </a:ext>
            </a:extLst>
          </p:cNvPr>
          <p:cNvPicPr>
            <a:picLocks noChangeAspect="1"/>
          </p:cNvPicPr>
          <p:nvPr/>
        </p:nvPicPr>
        <p:blipFill rotWithShape="1">
          <a:blip r:embed="rId3"/>
          <a:srcRect t="2618"/>
          <a:stretch/>
        </p:blipFill>
        <p:spPr>
          <a:xfrm>
            <a:off x="3374504" y="3570227"/>
            <a:ext cx="3879953" cy="2714338"/>
          </a:xfrm>
          <a:prstGeom prst="rect">
            <a:avLst/>
          </a:prstGeom>
        </p:spPr>
      </p:pic>
      <p:sp>
        <p:nvSpPr>
          <p:cNvPr id="7" name="TextBox 6">
            <a:extLst>
              <a:ext uri="{FF2B5EF4-FFF2-40B4-BE49-F238E27FC236}">
                <a16:creationId xmlns:a16="http://schemas.microsoft.com/office/drawing/2014/main" id="{8463E206-4F4D-A847-ACE8-4D7C419A3708}"/>
              </a:ext>
            </a:extLst>
          </p:cNvPr>
          <p:cNvSpPr txBox="1"/>
          <p:nvPr/>
        </p:nvSpPr>
        <p:spPr>
          <a:xfrm>
            <a:off x="6390832" y="6418579"/>
            <a:ext cx="1946910" cy="276999"/>
          </a:xfrm>
          <a:prstGeom prst="rect">
            <a:avLst/>
          </a:prstGeom>
          <a:noFill/>
        </p:spPr>
        <p:txBody>
          <a:bodyPr wrap="square" rtlCol="0">
            <a:spAutoFit/>
          </a:bodyPr>
          <a:lstStyle/>
          <a:p>
            <a:r>
              <a:rPr lang="en-US" sz="1200" dirty="0"/>
              <a:t>Renner </a:t>
            </a:r>
            <a:r>
              <a:rPr lang="en-US" sz="1200" dirty="0" err="1"/>
              <a:t>et.al</a:t>
            </a:r>
            <a:r>
              <a:rPr lang="en-US" sz="1200" dirty="0"/>
              <a:t> 2020</a:t>
            </a:r>
          </a:p>
        </p:txBody>
      </p:sp>
    </p:spTree>
    <p:extLst>
      <p:ext uri="{BB962C8B-B14F-4D97-AF65-F5344CB8AC3E}">
        <p14:creationId xmlns:p14="http://schemas.microsoft.com/office/powerpoint/2010/main" val="21266404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60A2CA-B430-884D-9845-C616B4F3D3A2}"/>
              </a:ext>
            </a:extLst>
          </p:cNvPr>
          <p:cNvSpPr>
            <a:spLocks noGrp="1"/>
          </p:cNvSpPr>
          <p:nvPr>
            <p:ph type="title"/>
          </p:nvPr>
        </p:nvSpPr>
        <p:spPr/>
        <p:txBody>
          <a:bodyPr/>
          <a:lstStyle/>
          <a:p>
            <a:r>
              <a:rPr lang="en-US" dirty="0"/>
              <a:t>Recording 1 – Batch 2</a:t>
            </a:r>
          </a:p>
        </p:txBody>
      </p:sp>
      <p:sp>
        <p:nvSpPr>
          <p:cNvPr id="3" name="Content Placeholder 2">
            <a:extLst>
              <a:ext uri="{FF2B5EF4-FFF2-40B4-BE49-F238E27FC236}">
                <a16:creationId xmlns:a16="http://schemas.microsoft.com/office/drawing/2014/main" id="{2E7131C5-F187-824B-9450-5C6222B73224}"/>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6027848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3E0EF81-B5EB-3B43-97C7-368CF2C57E15}"/>
              </a:ext>
            </a:extLst>
          </p:cNvPr>
          <p:cNvPicPr>
            <a:picLocks noChangeAspect="1"/>
          </p:cNvPicPr>
          <p:nvPr/>
        </p:nvPicPr>
        <p:blipFill>
          <a:blip r:embed="rId2"/>
          <a:stretch>
            <a:fillRect/>
          </a:stretch>
        </p:blipFill>
        <p:spPr>
          <a:xfrm>
            <a:off x="746938" y="272506"/>
            <a:ext cx="2590276" cy="3100388"/>
          </a:xfrm>
          <a:prstGeom prst="rect">
            <a:avLst/>
          </a:prstGeom>
        </p:spPr>
      </p:pic>
      <p:pic>
        <p:nvPicPr>
          <p:cNvPr id="7" name="Picture 6">
            <a:extLst>
              <a:ext uri="{FF2B5EF4-FFF2-40B4-BE49-F238E27FC236}">
                <a16:creationId xmlns:a16="http://schemas.microsoft.com/office/drawing/2014/main" id="{56EF88DB-2B56-B84B-A611-17FFD6B98C5F}"/>
              </a:ext>
            </a:extLst>
          </p:cNvPr>
          <p:cNvPicPr>
            <a:picLocks noChangeAspect="1"/>
          </p:cNvPicPr>
          <p:nvPr/>
        </p:nvPicPr>
        <p:blipFill>
          <a:blip r:embed="rId3"/>
          <a:stretch>
            <a:fillRect/>
          </a:stretch>
        </p:blipFill>
        <p:spPr>
          <a:xfrm>
            <a:off x="3965057" y="261871"/>
            <a:ext cx="2723234" cy="3292583"/>
          </a:xfrm>
          <a:prstGeom prst="rect">
            <a:avLst/>
          </a:prstGeom>
        </p:spPr>
      </p:pic>
      <p:pic>
        <p:nvPicPr>
          <p:cNvPr id="9" name="Picture 8">
            <a:extLst>
              <a:ext uri="{FF2B5EF4-FFF2-40B4-BE49-F238E27FC236}">
                <a16:creationId xmlns:a16="http://schemas.microsoft.com/office/drawing/2014/main" id="{FC06CFBF-84BA-0B40-912E-0A1D768D6832}"/>
              </a:ext>
            </a:extLst>
          </p:cNvPr>
          <p:cNvPicPr>
            <a:picLocks noChangeAspect="1"/>
          </p:cNvPicPr>
          <p:nvPr/>
        </p:nvPicPr>
        <p:blipFill>
          <a:blip r:embed="rId4"/>
          <a:stretch>
            <a:fillRect/>
          </a:stretch>
        </p:blipFill>
        <p:spPr>
          <a:xfrm>
            <a:off x="7468329" y="272506"/>
            <a:ext cx="2707586" cy="3292584"/>
          </a:xfrm>
          <a:prstGeom prst="rect">
            <a:avLst/>
          </a:prstGeom>
        </p:spPr>
      </p:pic>
      <p:pic>
        <p:nvPicPr>
          <p:cNvPr id="11" name="Picture 10">
            <a:extLst>
              <a:ext uri="{FF2B5EF4-FFF2-40B4-BE49-F238E27FC236}">
                <a16:creationId xmlns:a16="http://schemas.microsoft.com/office/drawing/2014/main" id="{84265E22-6547-7349-B55C-88D7512F875A}"/>
              </a:ext>
            </a:extLst>
          </p:cNvPr>
          <p:cNvPicPr>
            <a:picLocks noChangeAspect="1"/>
          </p:cNvPicPr>
          <p:nvPr/>
        </p:nvPicPr>
        <p:blipFill>
          <a:blip r:embed="rId5"/>
          <a:stretch>
            <a:fillRect/>
          </a:stretch>
        </p:blipFill>
        <p:spPr>
          <a:xfrm>
            <a:off x="690057" y="3554455"/>
            <a:ext cx="2940800" cy="3072715"/>
          </a:xfrm>
          <a:prstGeom prst="rect">
            <a:avLst/>
          </a:prstGeom>
        </p:spPr>
      </p:pic>
      <p:pic>
        <p:nvPicPr>
          <p:cNvPr id="13" name="Picture 12">
            <a:extLst>
              <a:ext uri="{FF2B5EF4-FFF2-40B4-BE49-F238E27FC236}">
                <a16:creationId xmlns:a16="http://schemas.microsoft.com/office/drawing/2014/main" id="{21FBE902-ECB0-0440-A52F-7E7B3F91C246}"/>
              </a:ext>
            </a:extLst>
          </p:cNvPr>
          <p:cNvPicPr>
            <a:picLocks noChangeAspect="1"/>
          </p:cNvPicPr>
          <p:nvPr/>
        </p:nvPicPr>
        <p:blipFill>
          <a:blip r:embed="rId6"/>
          <a:stretch>
            <a:fillRect/>
          </a:stretch>
        </p:blipFill>
        <p:spPr>
          <a:xfrm>
            <a:off x="3965057" y="3554454"/>
            <a:ext cx="2989581" cy="3154689"/>
          </a:xfrm>
          <a:prstGeom prst="rect">
            <a:avLst/>
          </a:prstGeom>
        </p:spPr>
      </p:pic>
      <p:pic>
        <p:nvPicPr>
          <p:cNvPr id="15" name="Picture 14">
            <a:extLst>
              <a:ext uri="{FF2B5EF4-FFF2-40B4-BE49-F238E27FC236}">
                <a16:creationId xmlns:a16="http://schemas.microsoft.com/office/drawing/2014/main" id="{3F6F21DB-B672-C545-84C0-EB79550164EE}"/>
              </a:ext>
            </a:extLst>
          </p:cNvPr>
          <p:cNvPicPr>
            <a:picLocks noChangeAspect="1"/>
          </p:cNvPicPr>
          <p:nvPr/>
        </p:nvPicPr>
        <p:blipFill>
          <a:blip r:embed="rId7"/>
          <a:stretch>
            <a:fillRect/>
          </a:stretch>
        </p:blipFill>
        <p:spPr>
          <a:xfrm>
            <a:off x="7316079" y="3656257"/>
            <a:ext cx="3261943" cy="3052886"/>
          </a:xfrm>
          <a:prstGeom prst="rect">
            <a:avLst/>
          </a:prstGeom>
        </p:spPr>
      </p:pic>
    </p:spTree>
    <p:extLst>
      <p:ext uri="{BB962C8B-B14F-4D97-AF65-F5344CB8AC3E}">
        <p14:creationId xmlns:p14="http://schemas.microsoft.com/office/powerpoint/2010/main" val="41284522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83AC20A-CF39-C849-9F85-270557FEFC88}"/>
              </a:ext>
            </a:extLst>
          </p:cNvPr>
          <p:cNvPicPr>
            <a:picLocks noChangeAspect="1"/>
          </p:cNvPicPr>
          <p:nvPr/>
        </p:nvPicPr>
        <p:blipFill>
          <a:blip r:embed="rId2"/>
          <a:stretch>
            <a:fillRect/>
          </a:stretch>
        </p:blipFill>
        <p:spPr>
          <a:xfrm>
            <a:off x="147596" y="3422700"/>
            <a:ext cx="2316119" cy="3092400"/>
          </a:xfrm>
          <a:prstGeom prst="rect">
            <a:avLst/>
          </a:prstGeom>
        </p:spPr>
      </p:pic>
      <p:pic>
        <p:nvPicPr>
          <p:cNvPr id="7" name="Picture 6">
            <a:extLst>
              <a:ext uri="{FF2B5EF4-FFF2-40B4-BE49-F238E27FC236}">
                <a16:creationId xmlns:a16="http://schemas.microsoft.com/office/drawing/2014/main" id="{F9237226-3976-9141-BE6B-58FB5A9869A0}"/>
              </a:ext>
            </a:extLst>
          </p:cNvPr>
          <p:cNvPicPr>
            <a:picLocks noChangeAspect="1"/>
          </p:cNvPicPr>
          <p:nvPr/>
        </p:nvPicPr>
        <p:blipFill>
          <a:blip r:embed="rId3"/>
          <a:stretch>
            <a:fillRect/>
          </a:stretch>
        </p:blipFill>
        <p:spPr>
          <a:xfrm>
            <a:off x="2463715" y="3315274"/>
            <a:ext cx="1988369" cy="3199826"/>
          </a:xfrm>
          <a:prstGeom prst="rect">
            <a:avLst/>
          </a:prstGeom>
        </p:spPr>
      </p:pic>
      <p:pic>
        <p:nvPicPr>
          <p:cNvPr id="9" name="Picture 8">
            <a:extLst>
              <a:ext uri="{FF2B5EF4-FFF2-40B4-BE49-F238E27FC236}">
                <a16:creationId xmlns:a16="http://schemas.microsoft.com/office/drawing/2014/main" id="{683EA5CB-2C15-534C-97ED-9BFCC29A4A81}"/>
              </a:ext>
            </a:extLst>
          </p:cNvPr>
          <p:cNvPicPr>
            <a:picLocks noChangeAspect="1"/>
          </p:cNvPicPr>
          <p:nvPr/>
        </p:nvPicPr>
        <p:blipFill rotWithShape="1">
          <a:blip r:embed="rId4"/>
          <a:srcRect l="15774" t="22848" r="12418"/>
          <a:stretch/>
        </p:blipFill>
        <p:spPr>
          <a:xfrm>
            <a:off x="147596" y="0"/>
            <a:ext cx="4492296" cy="3413138"/>
          </a:xfrm>
          <a:prstGeom prst="rect">
            <a:avLst/>
          </a:prstGeom>
        </p:spPr>
      </p:pic>
      <p:pic>
        <p:nvPicPr>
          <p:cNvPr id="10" name="Picture 9">
            <a:extLst>
              <a:ext uri="{FF2B5EF4-FFF2-40B4-BE49-F238E27FC236}">
                <a16:creationId xmlns:a16="http://schemas.microsoft.com/office/drawing/2014/main" id="{BDB234F4-73BC-8D46-92C1-957B89165857}"/>
              </a:ext>
            </a:extLst>
          </p:cNvPr>
          <p:cNvPicPr>
            <a:picLocks noChangeAspect="1"/>
          </p:cNvPicPr>
          <p:nvPr/>
        </p:nvPicPr>
        <p:blipFill>
          <a:blip r:embed="rId5"/>
          <a:stretch>
            <a:fillRect/>
          </a:stretch>
        </p:blipFill>
        <p:spPr>
          <a:xfrm>
            <a:off x="4845268" y="625115"/>
            <a:ext cx="7346732" cy="1153148"/>
          </a:xfrm>
          <a:prstGeom prst="rect">
            <a:avLst/>
          </a:prstGeom>
        </p:spPr>
      </p:pic>
      <p:pic>
        <p:nvPicPr>
          <p:cNvPr id="11" name="Picture 10">
            <a:extLst>
              <a:ext uri="{FF2B5EF4-FFF2-40B4-BE49-F238E27FC236}">
                <a16:creationId xmlns:a16="http://schemas.microsoft.com/office/drawing/2014/main" id="{9447DAB6-7B6D-0D4E-A37E-BC34C2827DC9}"/>
              </a:ext>
            </a:extLst>
          </p:cNvPr>
          <p:cNvPicPr>
            <a:picLocks noChangeAspect="1"/>
          </p:cNvPicPr>
          <p:nvPr/>
        </p:nvPicPr>
        <p:blipFill>
          <a:blip r:embed="rId6"/>
          <a:stretch>
            <a:fillRect/>
          </a:stretch>
        </p:blipFill>
        <p:spPr>
          <a:xfrm>
            <a:off x="4824248" y="1824559"/>
            <a:ext cx="7367749" cy="1153148"/>
          </a:xfrm>
          <a:prstGeom prst="rect">
            <a:avLst/>
          </a:prstGeom>
        </p:spPr>
      </p:pic>
      <p:sp>
        <p:nvSpPr>
          <p:cNvPr id="12" name="TextBox 11">
            <a:extLst>
              <a:ext uri="{FF2B5EF4-FFF2-40B4-BE49-F238E27FC236}">
                <a16:creationId xmlns:a16="http://schemas.microsoft.com/office/drawing/2014/main" id="{A683B893-598F-444C-B165-74BAEA07E32A}"/>
              </a:ext>
            </a:extLst>
          </p:cNvPr>
          <p:cNvSpPr txBox="1"/>
          <p:nvPr/>
        </p:nvSpPr>
        <p:spPr>
          <a:xfrm>
            <a:off x="4824249" y="431002"/>
            <a:ext cx="1397876" cy="292388"/>
          </a:xfrm>
          <a:prstGeom prst="rect">
            <a:avLst/>
          </a:prstGeom>
          <a:noFill/>
        </p:spPr>
        <p:txBody>
          <a:bodyPr wrap="square" rtlCol="0">
            <a:spAutoFit/>
          </a:bodyPr>
          <a:lstStyle/>
          <a:p>
            <a:r>
              <a:rPr lang="en-US" sz="1300" dirty="0" err="1"/>
              <a:t>Superburst</a:t>
            </a:r>
            <a:endParaRPr lang="en-US" sz="1300" dirty="0"/>
          </a:p>
        </p:txBody>
      </p:sp>
      <p:sp>
        <p:nvSpPr>
          <p:cNvPr id="13" name="TextBox 12">
            <a:extLst>
              <a:ext uri="{FF2B5EF4-FFF2-40B4-BE49-F238E27FC236}">
                <a16:creationId xmlns:a16="http://schemas.microsoft.com/office/drawing/2014/main" id="{28120B4E-66E8-924C-928F-40331EE1BE2B}"/>
              </a:ext>
            </a:extLst>
          </p:cNvPr>
          <p:cNvSpPr txBox="1"/>
          <p:nvPr/>
        </p:nvSpPr>
        <p:spPr>
          <a:xfrm>
            <a:off x="4845270" y="1662976"/>
            <a:ext cx="1944414" cy="292388"/>
          </a:xfrm>
          <a:prstGeom prst="rect">
            <a:avLst/>
          </a:prstGeom>
          <a:noFill/>
        </p:spPr>
        <p:txBody>
          <a:bodyPr wrap="square" rtlCol="0">
            <a:spAutoFit/>
          </a:bodyPr>
          <a:lstStyle/>
          <a:p>
            <a:r>
              <a:rPr lang="en-US" sz="1300" dirty="0"/>
              <a:t>Almost </a:t>
            </a:r>
            <a:r>
              <a:rPr lang="en-US" sz="1300" dirty="0" err="1"/>
              <a:t>superburst</a:t>
            </a:r>
            <a:endParaRPr lang="en-US" sz="1300" dirty="0"/>
          </a:p>
        </p:txBody>
      </p:sp>
      <p:pic>
        <p:nvPicPr>
          <p:cNvPr id="14" name="Picture 13">
            <a:extLst>
              <a:ext uri="{FF2B5EF4-FFF2-40B4-BE49-F238E27FC236}">
                <a16:creationId xmlns:a16="http://schemas.microsoft.com/office/drawing/2014/main" id="{00ED40B3-A179-2E44-93F8-D73A1953F33E}"/>
              </a:ext>
            </a:extLst>
          </p:cNvPr>
          <p:cNvPicPr>
            <a:picLocks noChangeAspect="1"/>
          </p:cNvPicPr>
          <p:nvPr/>
        </p:nvPicPr>
        <p:blipFill>
          <a:blip r:embed="rId7"/>
          <a:stretch>
            <a:fillRect/>
          </a:stretch>
        </p:blipFill>
        <p:spPr>
          <a:xfrm>
            <a:off x="4845268" y="4915187"/>
            <a:ext cx="7172997" cy="1317698"/>
          </a:xfrm>
          <a:prstGeom prst="rect">
            <a:avLst/>
          </a:prstGeom>
        </p:spPr>
      </p:pic>
      <p:pic>
        <p:nvPicPr>
          <p:cNvPr id="15" name="Picture 14">
            <a:extLst>
              <a:ext uri="{FF2B5EF4-FFF2-40B4-BE49-F238E27FC236}">
                <a16:creationId xmlns:a16="http://schemas.microsoft.com/office/drawing/2014/main" id="{30FBA217-C395-CC40-8BB2-22D6C184C1B2}"/>
              </a:ext>
            </a:extLst>
          </p:cNvPr>
          <p:cNvPicPr>
            <a:picLocks noChangeAspect="1"/>
          </p:cNvPicPr>
          <p:nvPr/>
        </p:nvPicPr>
        <p:blipFill>
          <a:blip r:embed="rId8"/>
          <a:stretch>
            <a:fillRect/>
          </a:stretch>
        </p:blipFill>
        <p:spPr>
          <a:xfrm>
            <a:off x="4892564" y="3614201"/>
            <a:ext cx="7231115" cy="1211042"/>
          </a:xfrm>
          <a:prstGeom prst="rect">
            <a:avLst/>
          </a:prstGeom>
        </p:spPr>
      </p:pic>
      <p:sp>
        <p:nvSpPr>
          <p:cNvPr id="16" name="TextBox 15">
            <a:extLst>
              <a:ext uri="{FF2B5EF4-FFF2-40B4-BE49-F238E27FC236}">
                <a16:creationId xmlns:a16="http://schemas.microsoft.com/office/drawing/2014/main" id="{8E3C4536-2FED-1A42-9F4C-A07ACE4A240D}"/>
              </a:ext>
            </a:extLst>
          </p:cNvPr>
          <p:cNvSpPr txBox="1"/>
          <p:nvPr/>
        </p:nvSpPr>
        <p:spPr>
          <a:xfrm>
            <a:off x="4892564" y="3468007"/>
            <a:ext cx="966952" cy="292388"/>
          </a:xfrm>
          <a:prstGeom prst="rect">
            <a:avLst/>
          </a:prstGeom>
          <a:noFill/>
        </p:spPr>
        <p:txBody>
          <a:bodyPr wrap="square" rtlCol="0">
            <a:spAutoFit/>
          </a:bodyPr>
          <a:lstStyle/>
          <a:p>
            <a:r>
              <a:rPr lang="en-US" sz="1300" dirty="0"/>
              <a:t>No TTX</a:t>
            </a:r>
          </a:p>
        </p:txBody>
      </p:sp>
      <p:sp>
        <p:nvSpPr>
          <p:cNvPr id="17" name="TextBox 16">
            <a:extLst>
              <a:ext uri="{FF2B5EF4-FFF2-40B4-BE49-F238E27FC236}">
                <a16:creationId xmlns:a16="http://schemas.microsoft.com/office/drawing/2014/main" id="{CA601455-6504-8F47-9392-38D39C74D422}"/>
              </a:ext>
            </a:extLst>
          </p:cNvPr>
          <p:cNvSpPr txBox="1"/>
          <p:nvPr/>
        </p:nvSpPr>
        <p:spPr>
          <a:xfrm>
            <a:off x="4861035" y="4768993"/>
            <a:ext cx="1192925" cy="292388"/>
          </a:xfrm>
          <a:prstGeom prst="rect">
            <a:avLst/>
          </a:prstGeom>
          <a:noFill/>
        </p:spPr>
        <p:txBody>
          <a:bodyPr wrap="square" rtlCol="0">
            <a:spAutoFit/>
          </a:bodyPr>
          <a:lstStyle/>
          <a:p>
            <a:r>
              <a:rPr lang="en-US" sz="1300" dirty="0"/>
              <a:t>1:10 TTX</a:t>
            </a:r>
          </a:p>
        </p:txBody>
      </p:sp>
      <p:sp>
        <p:nvSpPr>
          <p:cNvPr id="3" name="TextBox 2">
            <a:extLst>
              <a:ext uri="{FF2B5EF4-FFF2-40B4-BE49-F238E27FC236}">
                <a16:creationId xmlns:a16="http://schemas.microsoft.com/office/drawing/2014/main" id="{3CC1A591-DE0B-474E-9240-27F815695ADD}"/>
              </a:ext>
            </a:extLst>
          </p:cNvPr>
          <p:cNvSpPr txBox="1"/>
          <p:nvPr/>
        </p:nvSpPr>
        <p:spPr>
          <a:xfrm>
            <a:off x="1247775" y="1818958"/>
            <a:ext cx="113078" cy="169277"/>
          </a:xfrm>
          <a:prstGeom prst="rect">
            <a:avLst/>
          </a:prstGeom>
          <a:solidFill>
            <a:schemeClr val="bg1"/>
          </a:solidFill>
        </p:spPr>
        <p:txBody>
          <a:bodyPr wrap="square" rtlCol="0">
            <a:spAutoFit/>
          </a:bodyPr>
          <a:lstStyle/>
          <a:p>
            <a:endParaRPr lang="en-US" sz="500" dirty="0"/>
          </a:p>
        </p:txBody>
      </p:sp>
      <p:sp>
        <p:nvSpPr>
          <p:cNvPr id="18" name="TextBox 17">
            <a:extLst>
              <a:ext uri="{FF2B5EF4-FFF2-40B4-BE49-F238E27FC236}">
                <a16:creationId xmlns:a16="http://schemas.microsoft.com/office/drawing/2014/main" id="{37D8BBDF-9ACD-C241-80B5-4FA40AE857A5}"/>
              </a:ext>
            </a:extLst>
          </p:cNvPr>
          <p:cNvSpPr txBox="1"/>
          <p:nvPr/>
        </p:nvSpPr>
        <p:spPr>
          <a:xfrm>
            <a:off x="1130536" y="1730881"/>
            <a:ext cx="113078" cy="169277"/>
          </a:xfrm>
          <a:prstGeom prst="rect">
            <a:avLst/>
          </a:prstGeom>
          <a:solidFill>
            <a:schemeClr val="bg1"/>
          </a:solidFill>
        </p:spPr>
        <p:txBody>
          <a:bodyPr wrap="square" rtlCol="0">
            <a:spAutoFit/>
          </a:bodyPr>
          <a:lstStyle/>
          <a:p>
            <a:endParaRPr lang="en-US" sz="500" dirty="0"/>
          </a:p>
        </p:txBody>
      </p:sp>
      <p:sp>
        <p:nvSpPr>
          <p:cNvPr id="19" name="TextBox 18">
            <a:extLst>
              <a:ext uri="{FF2B5EF4-FFF2-40B4-BE49-F238E27FC236}">
                <a16:creationId xmlns:a16="http://schemas.microsoft.com/office/drawing/2014/main" id="{384B6AE8-876D-B246-9B76-0F625530AE4D}"/>
              </a:ext>
            </a:extLst>
          </p:cNvPr>
          <p:cNvSpPr txBox="1"/>
          <p:nvPr/>
        </p:nvSpPr>
        <p:spPr>
          <a:xfrm>
            <a:off x="1752181" y="1724531"/>
            <a:ext cx="113078" cy="169277"/>
          </a:xfrm>
          <a:prstGeom prst="rect">
            <a:avLst/>
          </a:prstGeom>
          <a:solidFill>
            <a:schemeClr val="bg1"/>
          </a:solidFill>
        </p:spPr>
        <p:txBody>
          <a:bodyPr wrap="square" rtlCol="0">
            <a:spAutoFit/>
          </a:bodyPr>
          <a:lstStyle/>
          <a:p>
            <a:endParaRPr lang="en-US" sz="500" dirty="0"/>
          </a:p>
        </p:txBody>
      </p:sp>
      <p:sp>
        <p:nvSpPr>
          <p:cNvPr id="20" name="TextBox 19">
            <a:extLst>
              <a:ext uri="{FF2B5EF4-FFF2-40B4-BE49-F238E27FC236}">
                <a16:creationId xmlns:a16="http://schemas.microsoft.com/office/drawing/2014/main" id="{8244BFA6-17C6-4C43-8B9C-7D52B6FE1FE4}"/>
              </a:ext>
            </a:extLst>
          </p:cNvPr>
          <p:cNvSpPr txBox="1"/>
          <p:nvPr/>
        </p:nvSpPr>
        <p:spPr>
          <a:xfrm>
            <a:off x="1869420" y="1699021"/>
            <a:ext cx="113078" cy="169277"/>
          </a:xfrm>
          <a:prstGeom prst="rect">
            <a:avLst/>
          </a:prstGeom>
          <a:solidFill>
            <a:schemeClr val="bg1"/>
          </a:solidFill>
        </p:spPr>
        <p:txBody>
          <a:bodyPr wrap="square" rtlCol="0">
            <a:spAutoFit/>
          </a:bodyPr>
          <a:lstStyle/>
          <a:p>
            <a:endParaRPr lang="en-US" sz="500" dirty="0"/>
          </a:p>
        </p:txBody>
      </p:sp>
      <p:sp>
        <p:nvSpPr>
          <p:cNvPr id="2" name="TextBox 1">
            <a:extLst>
              <a:ext uri="{FF2B5EF4-FFF2-40B4-BE49-F238E27FC236}">
                <a16:creationId xmlns:a16="http://schemas.microsoft.com/office/drawing/2014/main" id="{DF2C6AE9-EC60-094A-9310-02CCA35401B7}"/>
              </a:ext>
            </a:extLst>
          </p:cNvPr>
          <p:cNvSpPr txBox="1"/>
          <p:nvPr/>
        </p:nvSpPr>
        <p:spPr>
          <a:xfrm>
            <a:off x="1162115" y="1848449"/>
            <a:ext cx="295579" cy="200055"/>
          </a:xfrm>
          <a:prstGeom prst="rect">
            <a:avLst/>
          </a:prstGeom>
          <a:noFill/>
        </p:spPr>
        <p:txBody>
          <a:bodyPr wrap="square" rtlCol="0">
            <a:spAutoFit/>
          </a:bodyPr>
          <a:lstStyle/>
          <a:p>
            <a:r>
              <a:rPr lang="en-US" sz="700" dirty="0"/>
              <a:t>11</a:t>
            </a:r>
          </a:p>
        </p:txBody>
      </p:sp>
      <p:sp>
        <p:nvSpPr>
          <p:cNvPr id="21" name="TextBox 20">
            <a:extLst>
              <a:ext uri="{FF2B5EF4-FFF2-40B4-BE49-F238E27FC236}">
                <a16:creationId xmlns:a16="http://schemas.microsoft.com/office/drawing/2014/main" id="{B74F619E-4C77-234E-86B4-5CE75BB77D7D}"/>
              </a:ext>
            </a:extLst>
          </p:cNvPr>
          <p:cNvSpPr txBox="1"/>
          <p:nvPr/>
        </p:nvSpPr>
        <p:spPr>
          <a:xfrm>
            <a:off x="1051564" y="1759307"/>
            <a:ext cx="295579" cy="200055"/>
          </a:xfrm>
          <a:prstGeom prst="rect">
            <a:avLst/>
          </a:prstGeom>
          <a:noFill/>
        </p:spPr>
        <p:txBody>
          <a:bodyPr wrap="square" rtlCol="0">
            <a:spAutoFit/>
          </a:bodyPr>
          <a:lstStyle/>
          <a:p>
            <a:r>
              <a:rPr lang="en-US" sz="700" dirty="0"/>
              <a:t>12</a:t>
            </a:r>
          </a:p>
        </p:txBody>
      </p:sp>
      <p:sp>
        <p:nvSpPr>
          <p:cNvPr id="22" name="TextBox 21">
            <a:extLst>
              <a:ext uri="{FF2B5EF4-FFF2-40B4-BE49-F238E27FC236}">
                <a16:creationId xmlns:a16="http://schemas.microsoft.com/office/drawing/2014/main" id="{2BAA6493-0D4A-EB41-9E44-64DAC872FE15}"/>
              </a:ext>
            </a:extLst>
          </p:cNvPr>
          <p:cNvSpPr txBox="1"/>
          <p:nvPr/>
        </p:nvSpPr>
        <p:spPr>
          <a:xfrm>
            <a:off x="1683408" y="1765453"/>
            <a:ext cx="295579" cy="200055"/>
          </a:xfrm>
          <a:prstGeom prst="rect">
            <a:avLst/>
          </a:prstGeom>
          <a:noFill/>
        </p:spPr>
        <p:txBody>
          <a:bodyPr wrap="square" rtlCol="0">
            <a:spAutoFit/>
          </a:bodyPr>
          <a:lstStyle/>
          <a:p>
            <a:r>
              <a:rPr lang="en-US" sz="700" dirty="0"/>
              <a:t>13</a:t>
            </a:r>
          </a:p>
        </p:txBody>
      </p:sp>
      <p:sp>
        <p:nvSpPr>
          <p:cNvPr id="23" name="TextBox 22">
            <a:extLst>
              <a:ext uri="{FF2B5EF4-FFF2-40B4-BE49-F238E27FC236}">
                <a16:creationId xmlns:a16="http://schemas.microsoft.com/office/drawing/2014/main" id="{45423540-D842-4D4F-9773-78138FCC27EF}"/>
              </a:ext>
            </a:extLst>
          </p:cNvPr>
          <p:cNvSpPr txBox="1"/>
          <p:nvPr/>
        </p:nvSpPr>
        <p:spPr>
          <a:xfrm>
            <a:off x="1786242" y="1720639"/>
            <a:ext cx="295579" cy="200055"/>
          </a:xfrm>
          <a:prstGeom prst="rect">
            <a:avLst/>
          </a:prstGeom>
          <a:noFill/>
        </p:spPr>
        <p:txBody>
          <a:bodyPr wrap="square" rtlCol="0">
            <a:spAutoFit/>
          </a:bodyPr>
          <a:lstStyle/>
          <a:p>
            <a:r>
              <a:rPr lang="en-US" sz="700" dirty="0"/>
              <a:t>14</a:t>
            </a:r>
          </a:p>
        </p:txBody>
      </p:sp>
      <p:sp>
        <p:nvSpPr>
          <p:cNvPr id="4" name="TextBox 3">
            <a:extLst>
              <a:ext uri="{FF2B5EF4-FFF2-40B4-BE49-F238E27FC236}">
                <a16:creationId xmlns:a16="http://schemas.microsoft.com/office/drawing/2014/main" id="{77E92A15-FFA8-8F4C-B71C-BF0A14C17344}"/>
              </a:ext>
            </a:extLst>
          </p:cNvPr>
          <p:cNvSpPr txBox="1"/>
          <p:nvPr/>
        </p:nvSpPr>
        <p:spPr>
          <a:xfrm>
            <a:off x="3051314" y="621926"/>
            <a:ext cx="258419" cy="179955"/>
          </a:xfrm>
          <a:prstGeom prst="rect">
            <a:avLst/>
          </a:prstGeom>
          <a:solidFill>
            <a:schemeClr val="bg1"/>
          </a:solidFill>
        </p:spPr>
        <p:txBody>
          <a:bodyPr wrap="square" rtlCol="0">
            <a:spAutoFit/>
          </a:bodyPr>
          <a:lstStyle/>
          <a:p>
            <a:endParaRPr lang="en-US" dirty="0"/>
          </a:p>
        </p:txBody>
      </p:sp>
      <p:sp>
        <p:nvSpPr>
          <p:cNvPr id="6" name="TextBox 5">
            <a:extLst>
              <a:ext uri="{FF2B5EF4-FFF2-40B4-BE49-F238E27FC236}">
                <a16:creationId xmlns:a16="http://schemas.microsoft.com/office/drawing/2014/main" id="{33E25773-63E4-B141-AE78-0D5A97F337E6}"/>
              </a:ext>
            </a:extLst>
          </p:cNvPr>
          <p:cNvSpPr txBox="1"/>
          <p:nvPr/>
        </p:nvSpPr>
        <p:spPr>
          <a:xfrm>
            <a:off x="3028953" y="631866"/>
            <a:ext cx="382656" cy="246221"/>
          </a:xfrm>
          <a:prstGeom prst="rect">
            <a:avLst/>
          </a:prstGeom>
          <a:noFill/>
        </p:spPr>
        <p:txBody>
          <a:bodyPr wrap="square" rtlCol="0">
            <a:spAutoFit/>
          </a:bodyPr>
          <a:lstStyle/>
          <a:p>
            <a:r>
              <a:rPr lang="en-US" sz="1000" dirty="0"/>
              <a:t>N =</a:t>
            </a:r>
          </a:p>
        </p:txBody>
      </p:sp>
    </p:spTree>
    <p:extLst>
      <p:ext uri="{BB962C8B-B14F-4D97-AF65-F5344CB8AC3E}">
        <p14:creationId xmlns:p14="http://schemas.microsoft.com/office/powerpoint/2010/main" val="2869477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EE5C9F1-4FFE-DB41-9B95-33FF231C47F5}"/>
              </a:ext>
            </a:extLst>
          </p:cNvPr>
          <p:cNvPicPr>
            <a:picLocks noChangeAspect="1"/>
          </p:cNvPicPr>
          <p:nvPr/>
        </p:nvPicPr>
        <p:blipFill>
          <a:blip r:embed="rId2"/>
          <a:stretch>
            <a:fillRect/>
          </a:stretch>
        </p:blipFill>
        <p:spPr>
          <a:xfrm>
            <a:off x="523784" y="242888"/>
            <a:ext cx="2313177" cy="2778917"/>
          </a:xfrm>
          <a:prstGeom prst="rect">
            <a:avLst/>
          </a:prstGeom>
        </p:spPr>
      </p:pic>
      <p:pic>
        <p:nvPicPr>
          <p:cNvPr id="5" name="Picture 4">
            <a:extLst>
              <a:ext uri="{FF2B5EF4-FFF2-40B4-BE49-F238E27FC236}">
                <a16:creationId xmlns:a16="http://schemas.microsoft.com/office/drawing/2014/main" id="{BFA254B8-AC4B-8246-B8FB-6C6EAC0AD663}"/>
              </a:ext>
            </a:extLst>
          </p:cNvPr>
          <p:cNvPicPr>
            <a:picLocks noChangeAspect="1"/>
          </p:cNvPicPr>
          <p:nvPr/>
        </p:nvPicPr>
        <p:blipFill>
          <a:blip r:embed="rId3"/>
          <a:stretch>
            <a:fillRect/>
          </a:stretch>
        </p:blipFill>
        <p:spPr>
          <a:xfrm>
            <a:off x="3090318" y="242887"/>
            <a:ext cx="2347813" cy="2778917"/>
          </a:xfrm>
          <a:prstGeom prst="rect">
            <a:avLst/>
          </a:prstGeom>
        </p:spPr>
      </p:pic>
      <p:pic>
        <p:nvPicPr>
          <p:cNvPr id="6" name="Picture 5">
            <a:extLst>
              <a:ext uri="{FF2B5EF4-FFF2-40B4-BE49-F238E27FC236}">
                <a16:creationId xmlns:a16="http://schemas.microsoft.com/office/drawing/2014/main" id="{F88FE801-F8F8-6F45-8479-986EBB1C743C}"/>
              </a:ext>
            </a:extLst>
          </p:cNvPr>
          <p:cNvPicPr>
            <a:picLocks noChangeAspect="1"/>
          </p:cNvPicPr>
          <p:nvPr/>
        </p:nvPicPr>
        <p:blipFill>
          <a:blip r:embed="rId4"/>
          <a:stretch>
            <a:fillRect/>
          </a:stretch>
        </p:blipFill>
        <p:spPr>
          <a:xfrm>
            <a:off x="5865065" y="242886"/>
            <a:ext cx="2499473" cy="2778918"/>
          </a:xfrm>
          <a:prstGeom prst="rect">
            <a:avLst/>
          </a:prstGeom>
        </p:spPr>
      </p:pic>
      <p:pic>
        <p:nvPicPr>
          <p:cNvPr id="7" name="Picture 6">
            <a:extLst>
              <a:ext uri="{FF2B5EF4-FFF2-40B4-BE49-F238E27FC236}">
                <a16:creationId xmlns:a16="http://schemas.microsoft.com/office/drawing/2014/main" id="{6BA5420B-1C62-8143-A8C1-1454EAA8FBC3}"/>
              </a:ext>
            </a:extLst>
          </p:cNvPr>
          <p:cNvPicPr>
            <a:picLocks noChangeAspect="1"/>
          </p:cNvPicPr>
          <p:nvPr/>
        </p:nvPicPr>
        <p:blipFill>
          <a:blip r:embed="rId5"/>
          <a:stretch>
            <a:fillRect/>
          </a:stretch>
        </p:blipFill>
        <p:spPr>
          <a:xfrm>
            <a:off x="8840560" y="262842"/>
            <a:ext cx="2549408" cy="2778917"/>
          </a:xfrm>
          <a:prstGeom prst="rect">
            <a:avLst/>
          </a:prstGeom>
        </p:spPr>
      </p:pic>
      <p:pic>
        <p:nvPicPr>
          <p:cNvPr id="8" name="Picture 7">
            <a:extLst>
              <a:ext uri="{FF2B5EF4-FFF2-40B4-BE49-F238E27FC236}">
                <a16:creationId xmlns:a16="http://schemas.microsoft.com/office/drawing/2014/main" id="{974E2309-AE04-3B41-A2B8-BD56F05A6CC3}"/>
              </a:ext>
            </a:extLst>
          </p:cNvPr>
          <p:cNvPicPr>
            <a:picLocks noChangeAspect="1"/>
          </p:cNvPicPr>
          <p:nvPr/>
        </p:nvPicPr>
        <p:blipFill>
          <a:blip r:embed="rId6"/>
          <a:stretch>
            <a:fillRect/>
          </a:stretch>
        </p:blipFill>
        <p:spPr>
          <a:xfrm>
            <a:off x="3473943" y="3363094"/>
            <a:ext cx="2391122" cy="2883507"/>
          </a:xfrm>
          <a:prstGeom prst="rect">
            <a:avLst/>
          </a:prstGeom>
        </p:spPr>
      </p:pic>
      <p:pic>
        <p:nvPicPr>
          <p:cNvPr id="9" name="Picture 8">
            <a:extLst>
              <a:ext uri="{FF2B5EF4-FFF2-40B4-BE49-F238E27FC236}">
                <a16:creationId xmlns:a16="http://schemas.microsoft.com/office/drawing/2014/main" id="{10A4C218-6DE6-FB40-BDA0-17C9535E9B17}"/>
              </a:ext>
            </a:extLst>
          </p:cNvPr>
          <p:cNvPicPr>
            <a:picLocks noChangeAspect="1"/>
          </p:cNvPicPr>
          <p:nvPr/>
        </p:nvPicPr>
        <p:blipFill>
          <a:blip r:embed="rId7"/>
          <a:stretch>
            <a:fillRect/>
          </a:stretch>
        </p:blipFill>
        <p:spPr>
          <a:xfrm>
            <a:off x="6096000" y="3363093"/>
            <a:ext cx="2407214" cy="2883508"/>
          </a:xfrm>
          <a:prstGeom prst="rect">
            <a:avLst/>
          </a:prstGeom>
        </p:spPr>
      </p:pic>
      <p:pic>
        <p:nvPicPr>
          <p:cNvPr id="10" name="Picture 9">
            <a:extLst>
              <a:ext uri="{FF2B5EF4-FFF2-40B4-BE49-F238E27FC236}">
                <a16:creationId xmlns:a16="http://schemas.microsoft.com/office/drawing/2014/main" id="{FBD25D14-7E63-3C45-8C49-AB1A54FF0090}"/>
              </a:ext>
            </a:extLst>
          </p:cNvPr>
          <p:cNvPicPr>
            <a:picLocks noChangeAspect="1"/>
          </p:cNvPicPr>
          <p:nvPr/>
        </p:nvPicPr>
        <p:blipFill>
          <a:blip r:embed="rId8"/>
          <a:stretch>
            <a:fillRect/>
          </a:stretch>
        </p:blipFill>
        <p:spPr>
          <a:xfrm>
            <a:off x="-4072" y="3545228"/>
            <a:ext cx="3478015" cy="2519241"/>
          </a:xfrm>
          <a:prstGeom prst="rect">
            <a:avLst/>
          </a:prstGeom>
        </p:spPr>
      </p:pic>
    </p:spTree>
    <p:extLst>
      <p:ext uri="{BB962C8B-B14F-4D97-AF65-F5344CB8AC3E}">
        <p14:creationId xmlns:p14="http://schemas.microsoft.com/office/powerpoint/2010/main" val="32335502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965DAAA-EE1D-9D4B-BFA2-5FD7BCF19610}"/>
              </a:ext>
            </a:extLst>
          </p:cNvPr>
          <p:cNvPicPr>
            <a:picLocks noChangeAspect="1"/>
          </p:cNvPicPr>
          <p:nvPr/>
        </p:nvPicPr>
        <p:blipFill>
          <a:blip r:embed="rId2"/>
          <a:stretch>
            <a:fillRect/>
          </a:stretch>
        </p:blipFill>
        <p:spPr>
          <a:xfrm>
            <a:off x="84078" y="3472700"/>
            <a:ext cx="11615738" cy="1761696"/>
          </a:xfrm>
          <a:prstGeom prst="rect">
            <a:avLst/>
          </a:prstGeom>
        </p:spPr>
      </p:pic>
      <p:pic>
        <p:nvPicPr>
          <p:cNvPr id="5" name="Picture 4">
            <a:extLst>
              <a:ext uri="{FF2B5EF4-FFF2-40B4-BE49-F238E27FC236}">
                <a16:creationId xmlns:a16="http://schemas.microsoft.com/office/drawing/2014/main" id="{03E9092C-4BF6-5448-B7A1-8E4823B194F7}"/>
              </a:ext>
            </a:extLst>
          </p:cNvPr>
          <p:cNvPicPr>
            <a:picLocks noChangeAspect="1"/>
          </p:cNvPicPr>
          <p:nvPr/>
        </p:nvPicPr>
        <p:blipFill>
          <a:blip r:embed="rId3"/>
          <a:stretch>
            <a:fillRect/>
          </a:stretch>
        </p:blipFill>
        <p:spPr>
          <a:xfrm>
            <a:off x="84082" y="1191385"/>
            <a:ext cx="11615742" cy="1761697"/>
          </a:xfrm>
          <a:prstGeom prst="rect">
            <a:avLst/>
          </a:prstGeom>
        </p:spPr>
      </p:pic>
      <p:sp>
        <p:nvSpPr>
          <p:cNvPr id="6" name="TextBox 5">
            <a:extLst>
              <a:ext uri="{FF2B5EF4-FFF2-40B4-BE49-F238E27FC236}">
                <a16:creationId xmlns:a16="http://schemas.microsoft.com/office/drawing/2014/main" id="{AFAC60BA-747B-3743-B1C6-C19E8C063F7E}"/>
              </a:ext>
            </a:extLst>
          </p:cNvPr>
          <p:cNvSpPr txBox="1"/>
          <p:nvPr/>
        </p:nvSpPr>
        <p:spPr>
          <a:xfrm>
            <a:off x="492176" y="1006719"/>
            <a:ext cx="2427891" cy="369332"/>
          </a:xfrm>
          <a:prstGeom prst="rect">
            <a:avLst/>
          </a:prstGeom>
          <a:noFill/>
        </p:spPr>
        <p:txBody>
          <a:bodyPr wrap="square" rtlCol="0">
            <a:spAutoFit/>
          </a:bodyPr>
          <a:lstStyle/>
          <a:p>
            <a:r>
              <a:rPr lang="en-US" dirty="0"/>
              <a:t>Organoid from batch 1</a:t>
            </a:r>
          </a:p>
        </p:txBody>
      </p:sp>
      <p:sp>
        <p:nvSpPr>
          <p:cNvPr id="7" name="TextBox 6">
            <a:extLst>
              <a:ext uri="{FF2B5EF4-FFF2-40B4-BE49-F238E27FC236}">
                <a16:creationId xmlns:a16="http://schemas.microsoft.com/office/drawing/2014/main" id="{C691AC90-2ECF-804B-A575-EC6A472FE348}"/>
              </a:ext>
            </a:extLst>
          </p:cNvPr>
          <p:cNvSpPr txBox="1"/>
          <p:nvPr/>
        </p:nvSpPr>
        <p:spPr>
          <a:xfrm>
            <a:off x="471157" y="3244334"/>
            <a:ext cx="2448910" cy="369332"/>
          </a:xfrm>
          <a:prstGeom prst="rect">
            <a:avLst/>
          </a:prstGeom>
          <a:noFill/>
        </p:spPr>
        <p:txBody>
          <a:bodyPr wrap="square" rtlCol="0">
            <a:spAutoFit/>
          </a:bodyPr>
          <a:lstStyle/>
          <a:p>
            <a:r>
              <a:rPr lang="en-US" dirty="0"/>
              <a:t>Organoid from batch 2</a:t>
            </a:r>
          </a:p>
        </p:txBody>
      </p:sp>
    </p:spTree>
    <p:extLst>
      <p:ext uri="{BB962C8B-B14F-4D97-AF65-F5344CB8AC3E}">
        <p14:creationId xmlns:p14="http://schemas.microsoft.com/office/powerpoint/2010/main" val="24745790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FF1553-F3C8-704A-BE86-E4C2A12070C3}"/>
              </a:ext>
            </a:extLst>
          </p:cNvPr>
          <p:cNvSpPr>
            <a:spLocks noGrp="1"/>
          </p:cNvSpPr>
          <p:nvPr>
            <p:ph type="title"/>
          </p:nvPr>
        </p:nvSpPr>
        <p:spPr>
          <a:xfrm>
            <a:off x="838200" y="365125"/>
            <a:ext cx="10428890" cy="791013"/>
          </a:xfrm>
        </p:spPr>
        <p:txBody>
          <a:bodyPr>
            <a:normAutofit fontScale="90000"/>
          </a:bodyPr>
          <a:lstStyle/>
          <a:p>
            <a:r>
              <a:rPr lang="en-US" sz="3000" dirty="0"/>
              <a:t>Spike train synchronization: SPIKE-distance</a:t>
            </a:r>
            <a:br>
              <a:rPr lang="en-US" sz="3000" dirty="0"/>
            </a:br>
            <a:r>
              <a:rPr lang="en-US" sz="3000" dirty="0" err="1"/>
              <a:t>Kreuz</a:t>
            </a:r>
            <a:r>
              <a:rPr lang="en-US" sz="3000" dirty="0"/>
              <a:t> 2013</a:t>
            </a:r>
          </a:p>
        </p:txBody>
      </p:sp>
      <p:pic>
        <p:nvPicPr>
          <p:cNvPr id="4" name="Picture 3">
            <a:extLst>
              <a:ext uri="{FF2B5EF4-FFF2-40B4-BE49-F238E27FC236}">
                <a16:creationId xmlns:a16="http://schemas.microsoft.com/office/drawing/2014/main" id="{757C4323-34D7-6C4F-9AB6-F1895BD0BAA8}"/>
              </a:ext>
            </a:extLst>
          </p:cNvPr>
          <p:cNvPicPr>
            <a:picLocks noChangeAspect="1"/>
          </p:cNvPicPr>
          <p:nvPr/>
        </p:nvPicPr>
        <p:blipFill>
          <a:blip r:embed="rId2"/>
          <a:stretch>
            <a:fillRect/>
          </a:stretch>
        </p:blipFill>
        <p:spPr>
          <a:xfrm>
            <a:off x="6385574" y="1074056"/>
            <a:ext cx="5179321" cy="1987550"/>
          </a:xfrm>
          <a:prstGeom prst="rect">
            <a:avLst/>
          </a:prstGeom>
        </p:spPr>
      </p:pic>
      <p:pic>
        <p:nvPicPr>
          <p:cNvPr id="6" name="Picture 5">
            <a:extLst>
              <a:ext uri="{FF2B5EF4-FFF2-40B4-BE49-F238E27FC236}">
                <a16:creationId xmlns:a16="http://schemas.microsoft.com/office/drawing/2014/main" id="{ACE34B46-5950-8643-9255-4F312D915C4D}"/>
              </a:ext>
            </a:extLst>
          </p:cNvPr>
          <p:cNvPicPr>
            <a:picLocks noChangeAspect="1"/>
          </p:cNvPicPr>
          <p:nvPr/>
        </p:nvPicPr>
        <p:blipFill>
          <a:blip r:embed="rId3"/>
          <a:stretch>
            <a:fillRect/>
          </a:stretch>
        </p:blipFill>
        <p:spPr>
          <a:xfrm>
            <a:off x="6843496" y="3061606"/>
            <a:ext cx="4060825" cy="560352"/>
          </a:xfrm>
          <a:prstGeom prst="rect">
            <a:avLst/>
          </a:prstGeom>
        </p:spPr>
      </p:pic>
      <p:sp>
        <p:nvSpPr>
          <p:cNvPr id="7" name="TextBox 6">
            <a:extLst>
              <a:ext uri="{FF2B5EF4-FFF2-40B4-BE49-F238E27FC236}">
                <a16:creationId xmlns:a16="http://schemas.microsoft.com/office/drawing/2014/main" id="{E73F0194-02C7-FF4B-82CC-F7F799D3E298}"/>
              </a:ext>
            </a:extLst>
          </p:cNvPr>
          <p:cNvSpPr txBox="1"/>
          <p:nvPr/>
        </p:nvSpPr>
        <p:spPr>
          <a:xfrm>
            <a:off x="882869" y="1290599"/>
            <a:ext cx="4960883" cy="3970318"/>
          </a:xfrm>
          <a:prstGeom prst="rect">
            <a:avLst/>
          </a:prstGeom>
          <a:noFill/>
        </p:spPr>
        <p:txBody>
          <a:bodyPr wrap="square" rtlCol="0">
            <a:spAutoFit/>
          </a:bodyPr>
          <a:lstStyle/>
          <a:p>
            <a:pPr marL="285750" indent="-285750">
              <a:buFont typeface="Arial" panose="020B0604020202020204" pitchFamily="34" charset="0"/>
              <a:buChar char="•"/>
            </a:pPr>
            <a:r>
              <a:rPr lang="en-US" dirty="0"/>
              <a:t>Cited by 167 papers</a:t>
            </a:r>
          </a:p>
          <a:p>
            <a:pPr marL="285750" indent="-285750">
              <a:buFont typeface="Arial" panose="020B0604020202020204" pitchFamily="34" charset="0"/>
              <a:buChar char="•"/>
            </a:pPr>
            <a:r>
              <a:rPr lang="en-US" dirty="0"/>
              <a:t>Compares the ISI for the two spike trains and how much the two spike trains differ in distance from t relative to their firing rate. </a:t>
            </a:r>
          </a:p>
          <a:p>
            <a:pPr marL="285750" indent="-285750">
              <a:buFont typeface="Arial" panose="020B0604020202020204" pitchFamily="34" charset="0"/>
              <a:buChar char="•"/>
            </a:pPr>
            <a:r>
              <a:rPr lang="en-US" dirty="0"/>
              <a:t>Difference profile is calculated for that time instant by averaging both spike time differences and normalizes it by the local or global firing rate set by T. </a:t>
            </a:r>
          </a:p>
          <a:p>
            <a:pPr marL="285750" indent="-285750">
              <a:buFont typeface="Arial" panose="020B0604020202020204" pitchFamily="34" charset="0"/>
              <a:buChar char="•"/>
            </a:pPr>
            <a:r>
              <a:rPr lang="en-US" dirty="0"/>
              <a:t>Normalizing by the local firing rate makes it sensitive to small deviations in synchrony (useful for patch clamp analysis)</a:t>
            </a:r>
          </a:p>
          <a:p>
            <a:pPr marL="285750" indent="-285750">
              <a:buFont typeface="Arial" panose="020B0604020202020204" pitchFamily="34" charset="0"/>
              <a:buChar char="•"/>
            </a:pPr>
            <a:r>
              <a:rPr lang="en-US" dirty="0"/>
              <a:t>Normalizing by the global firing rate makes small deviations in synchrony negligible (useful when analyzing bursts and network burst)</a:t>
            </a:r>
          </a:p>
        </p:txBody>
      </p:sp>
      <p:pic>
        <p:nvPicPr>
          <p:cNvPr id="9" name="Picture 8">
            <a:extLst>
              <a:ext uri="{FF2B5EF4-FFF2-40B4-BE49-F238E27FC236}">
                <a16:creationId xmlns:a16="http://schemas.microsoft.com/office/drawing/2014/main" id="{E6F76998-485A-204B-8B67-2490556D6700}"/>
              </a:ext>
            </a:extLst>
          </p:cNvPr>
          <p:cNvPicPr>
            <a:picLocks noChangeAspect="1"/>
          </p:cNvPicPr>
          <p:nvPr/>
        </p:nvPicPr>
        <p:blipFill>
          <a:blip r:embed="rId4"/>
          <a:stretch>
            <a:fillRect/>
          </a:stretch>
        </p:blipFill>
        <p:spPr>
          <a:xfrm>
            <a:off x="6843496" y="3749841"/>
            <a:ext cx="4263478" cy="486632"/>
          </a:xfrm>
          <a:prstGeom prst="rect">
            <a:avLst/>
          </a:prstGeom>
        </p:spPr>
      </p:pic>
    </p:spTree>
    <p:extLst>
      <p:ext uri="{BB962C8B-B14F-4D97-AF65-F5344CB8AC3E}">
        <p14:creationId xmlns:p14="http://schemas.microsoft.com/office/powerpoint/2010/main" val="16301163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C54288B4-CAD1-3B40-A8F5-FE07FFB780E9}"/>
              </a:ext>
            </a:extLst>
          </p:cNvPr>
          <p:cNvPicPr>
            <a:picLocks noGrp="1" noChangeAspect="1"/>
          </p:cNvPicPr>
          <p:nvPr>
            <p:ph idx="1"/>
          </p:nvPr>
        </p:nvPicPr>
        <p:blipFill>
          <a:blip r:embed="rId2"/>
          <a:stretch>
            <a:fillRect/>
          </a:stretch>
        </p:blipFill>
        <p:spPr>
          <a:xfrm>
            <a:off x="766912" y="1497309"/>
            <a:ext cx="5119959" cy="3614089"/>
          </a:xfrm>
          <a:prstGeom prst="rect">
            <a:avLst/>
          </a:prstGeom>
        </p:spPr>
      </p:pic>
      <p:sp>
        <p:nvSpPr>
          <p:cNvPr id="5" name="TextBox 4">
            <a:extLst>
              <a:ext uri="{FF2B5EF4-FFF2-40B4-BE49-F238E27FC236}">
                <a16:creationId xmlns:a16="http://schemas.microsoft.com/office/drawing/2014/main" id="{A1E6BC7E-9EB8-244C-BB48-CC78CFEE2158}"/>
              </a:ext>
            </a:extLst>
          </p:cNvPr>
          <p:cNvSpPr txBox="1"/>
          <p:nvPr/>
        </p:nvSpPr>
        <p:spPr>
          <a:xfrm>
            <a:off x="1829167" y="1127977"/>
            <a:ext cx="2995448" cy="369332"/>
          </a:xfrm>
          <a:prstGeom prst="rect">
            <a:avLst/>
          </a:prstGeom>
          <a:noFill/>
        </p:spPr>
        <p:txBody>
          <a:bodyPr wrap="square" rtlCol="0">
            <a:spAutoFit/>
          </a:bodyPr>
          <a:lstStyle/>
          <a:p>
            <a:r>
              <a:rPr lang="en-US" dirty="0"/>
              <a:t>Local vs Global time scales</a:t>
            </a:r>
          </a:p>
        </p:txBody>
      </p:sp>
      <p:pic>
        <p:nvPicPr>
          <p:cNvPr id="7" name="Picture 6">
            <a:extLst>
              <a:ext uri="{FF2B5EF4-FFF2-40B4-BE49-F238E27FC236}">
                <a16:creationId xmlns:a16="http://schemas.microsoft.com/office/drawing/2014/main" id="{0F616379-D494-ED4B-8920-9F3BB8A4213D}"/>
              </a:ext>
            </a:extLst>
          </p:cNvPr>
          <p:cNvPicPr>
            <a:picLocks noChangeAspect="1"/>
          </p:cNvPicPr>
          <p:nvPr/>
        </p:nvPicPr>
        <p:blipFill>
          <a:blip r:embed="rId3"/>
          <a:stretch>
            <a:fillRect/>
          </a:stretch>
        </p:blipFill>
        <p:spPr>
          <a:xfrm>
            <a:off x="6083476" y="2290589"/>
            <a:ext cx="5845727" cy="1138411"/>
          </a:xfrm>
          <a:prstGeom prst="rect">
            <a:avLst/>
          </a:prstGeom>
        </p:spPr>
      </p:pic>
      <p:pic>
        <p:nvPicPr>
          <p:cNvPr id="9" name="Picture 8">
            <a:extLst>
              <a:ext uri="{FF2B5EF4-FFF2-40B4-BE49-F238E27FC236}">
                <a16:creationId xmlns:a16="http://schemas.microsoft.com/office/drawing/2014/main" id="{334F1D82-3067-F248-8456-6280BAD5FBC3}"/>
              </a:ext>
            </a:extLst>
          </p:cNvPr>
          <p:cNvPicPr>
            <a:picLocks noChangeAspect="1"/>
          </p:cNvPicPr>
          <p:nvPr/>
        </p:nvPicPr>
        <p:blipFill rotWithShape="1">
          <a:blip r:embed="rId4"/>
          <a:srcRect t="3924"/>
          <a:stretch/>
        </p:blipFill>
        <p:spPr>
          <a:xfrm>
            <a:off x="6026324" y="3429000"/>
            <a:ext cx="6206233" cy="1614487"/>
          </a:xfrm>
          <a:prstGeom prst="rect">
            <a:avLst/>
          </a:prstGeom>
        </p:spPr>
      </p:pic>
      <p:sp>
        <p:nvSpPr>
          <p:cNvPr id="10" name="TextBox 9">
            <a:extLst>
              <a:ext uri="{FF2B5EF4-FFF2-40B4-BE49-F238E27FC236}">
                <a16:creationId xmlns:a16="http://schemas.microsoft.com/office/drawing/2014/main" id="{AB6F5A56-53E9-7446-A8B8-87460F129F88}"/>
              </a:ext>
            </a:extLst>
          </p:cNvPr>
          <p:cNvSpPr txBox="1"/>
          <p:nvPr/>
        </p:nvSpPr>
        <p:spPr>
          <a:xfrm>
            <a:off x="7526612" y="1103174"/>
            <a:ext cx="3205655" cy="369332"/>
          </a:xfrm>
          <a:prstGeom prst="rect">
            <a:avLst/>
          </a:prstGeom>
          <a:noFill/>
        </p:spPr>
        <p:txBody>
          <a:bodyPr wrap="square" rtlCol="0">
            <a:spAutoFit/>
          </a:bodyPr>
          <a:lstStyle/>
          <a:p>
            <a:r>
              <a:rPr lang="en-US" dirty="0"/>
              <a:t>Data with multiple spike trains</a:t>
            </a:r>
          </a:p>
        </p:txBody>
      </p:sp>
    </p:spTree>
    <p:extLst>
      <p:ext uri="{BB962C8B-B14F-4D97-AF65-F5344CB8AC3E}">
        <p14:creationId xmlns:p14="http://schemas.microsoft.com/office/powerpoint/2010/main" val="32732551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4C8184B-D2A5-734E-92A8-4EADD9FDF72A}"/>
              </a:ext>
            </a:extLst>
          </p:cNvPr>
          <p:cNvPicPr>
            <a:picLocks noChangeAspect="1"/>
          </p:cNvPicPr>
          <p:nvPr/>
        </p:nvPicPr>
        <p:blipFill>
          <a:blip r:embed="rId2"/>
          <a:stretch>
            <a:fillRect/>
          </a:stretch>
        </p:blipFill>
        <p:spPr>
          <a:xfrm>
            <a:off x="579437" y="2814638"/>
            <a:ext cx="5083275" cy="3587750"/>
          </a:xfrm>
          <a:prstGeom prst="rect">
            <a:avLst/>
          </a:prstGeom>
        </p:spPr>
      </p:pic>
      <p:pic>
        <p:nvPicPr>
          <p:cNvPr id="7" name="Picture 6">
            <a:extLst>
              <a:ext uri="{FF2B5EF4-FFF2-40B4-BE49-F238E27FC236}">
                <a16:creationId xmlns:a16="http://schemas.microsoft.com/office/drawing/2014/main" id="{38843F60-C6F8-FD4A-9E99-E56B804E4D14}"/>
              </a:ext>
            </a:extLst>
          </p:cNvPr>
          <p:cNvPicPr>
            <a:picLocks noChangeAspect="1"/>
          </p:cNvPicPr>
          <p:nvPr/>
        </p:nvPicPr>
        <p:blipFill>
          <a:blip r:embed="rId3"/>
          <a:stretch>
            <a:fillRect/>
          </a:stretch>
        </p:blipFill>
        <p:spPr>
          <a:xfrm>
            <a:off x="620584" y="1106379"/>
            <a:ext cx="4834286" cy="1729279"/>
          </a:xfrm>
          <a:prstGeom prst="rect">
            <a:avLst/>
          </a:prstGeom>
        </p:spPr>
      </p:pic>
      <p:sp>
        <p:nvSpPr>
          <p:cNvPr id="9" name="TextBox 8">
            <a:extLst>
              <a:ext uri="{FF2B5EF4-FFF2-40B4-BE49-F238E27FC236}">
                <a16:creationId xmlns:a16="http://schemas.microsoft.com/office/drawing/2014/main" id="{AF642110-D880-A243-B90E-F702EEB9494B}"/>
              </a:ext>
            </a:extLst>
          </p:cNvPr>
          <p:cNvSpPr txBox="1"/>
          <p:nvPr/>
        </p:nvSpPr>
        <p:spPr>
          <a:xfrm>
            <a:off x="2648607" y="903890"/>
            <a:ext cx="1061545" cy="369332"/>
          </a:xfrm>
          <a:prstGeom prst="rect">
            <a:avLst/>
          </a:prstGeom>
          <a:solidFill>
            <a:schemeClr val="bg1"/>
          </a:solidFill>
        </p:spPr>
        <p:txBody>
          <a:bodyPr wrap="square" rtlCol="0">
            <a:spAutoFit/>
          </a:bodyPr>
          <a:lstStyle/>
          <a:p>
            <a:endParaRPr lang="en-US" dirty="0"/>
          </a:p>
        </p:txBody>
      </p:sp>
      <p:sp>
        <p:nvSpPr>
          <p:cNvPr id="10" name="TextBox 9">
            <a:extLst>
              <a:ext uri="{FF2B5EF4-FFF2-40B4-BE49-F238E27FC236}">
                <a16:creationId xmlns:a16="http://schemas.microsoft.com/office/drawing/2014/main" id="{1DD38E0B-FDDC-D44B-8A8A-B4DB7F8E93A7}"/>
              </a:ext>
            </a:extLst>
          </p:cNvPr>
          <p:cNvSpPr txBox="1"/>
          <p:nvPr/>
        </p:nvSpPr>
        <p:spPr>
          <a:xfrm>
            <a:off x="2101567" y="921713"/>
            <a:ext cx="2039014" cy="369332"/>
          </a:xfrm>
          <a:prstGeom prst="rect">
            <a:avLst/>
          </a:prstGeom>
          <a:noFill/>
        </p:spPr>
        <p:txBody>
          <a:bodyPr wrap="square" rtlCol="0">
            <a:spAutoFit/>
          </a:bodyPr>
          <a:lstStyle/>
          <a:p>
            <a:r>
              <a:rPr lang="en-US" dirty="0"/>
              <a:t>Example of well C3</a:t>
            </a:r>
          </a:p>
        </p:txBody>
      </p:sp>
      <p:pic>
        <p:nvPicPr>
          <p:cNvPr id="12" name="Picture 11">
            <a:extLst>
              <a:ext uri="{FF2B5EF4-FFF2-40B4-BE49-F238E27FC236}">
                <a16:creationId xmlns:a16="http://schemas.microsoft.com/office/drawing/2014/main" id="{1D40F2A9-98B6-A642-AD1C-EF710069FE3F}"/>
              </a:ext>
            </a:extLst>
          </p:cNvPr>
          <p:cNvPicPr>
            <a:picLocks noChangeAspect="1"/>
          </p:cNvPicPr>
          <p:nvPr/>
        </p:nvPicPr>
        <p:blipFill>
          <a:blip r:embed="rId4"/>
          <a:stretch>
            <a:fillRect/>
          </a:stretch>
        </p:blipFill>
        <p:spPr>
          <a:xfrm>
            <a:off x="6001909" y="1106378"/>
            <a:ext cx="5083275" cy="5342783"/>
          </a:xfrm>
          <a:prstGeom prst="rect">
            <a:avLst/>
          </a:prstGeom>
        </p:spPr>
      </p:pic>
      <p:sp>
        <p:nvSpPr>
          <p:cNvPr id="13" name="TextBox 12">
            <a:extLst>
              <a:ext uri="{FF2B5EF4-FFF2-40B4-BE49-F238E27FC236}">
                <a16:creationId xmlns:a16="http://schemas.microsoft.com/office/drawing/2014/main" id="{1DC42E54-6258-7341-8B3E-EAADAAEA9298}"/>
              </a:ext>
            </a:extLst>
          </p:cNvPr>
          <p:cNvSpPr txBox="1"/>
          <p:nvPr/>
        </p:nvSpPr>
        <p:spPr>
          <a:xfrm flipH="1">
            <a:off x="2694326" y="2953407"/>
            <a:ext cx="59384" cy="1481959"/>
          </a:xfrm>
          <a:prstGeom prst="rect">
            <a:avLst/>
          </a:prstGeom>
          <a:noFill/>
          <a:ln>
            <a:solidFill>
              <a:srgbClr val="C00000"/>
            </a:solidFill>
          </a:ln>
        </p:spPr>
        <p:txBody>
          <a:bodyPr wrap="square" rtlCol="0">
            <a:spAutoFit/>
          </a:bodyPr>
          <a:lstStyle/>
          <a:p>
            <a:endParaRPr lang="en-US" dirty="0"/>
          </a:p>
        </p:txBody>
      </p:sp>
      <p:sp>
        <p:nvSpPr>
          <p:cNvPr id="22" name="TextBox 21">
            <a:extLst>
              <a:ext uri="{FF2B5EF4-FFF2-40B4-BE49-F238E27FC236}">
                <a16:creationId xmlns:a16="http://schemas.microsoft.com/office/drawing/2014/main" id="{4A00D252-6973-5941-959F-07922398DC3A}"/>
              </a:ext>
            </a:extLst>
          </p:cNvPr>
          <p:cNvSpPr txBox="1"/>
          <p:nvPr/>
        </p:nvSpPr>
        <p:spPr>
          <a:xfrm>
            <a:off x="7179564" y="932223"/>
            <a:ext cx="3212936" cy="369332"/>
          </a:xfrm>
          <a:prstGeom prst="rect">
            <a:avLst/>
          </a:prstGeom>
          <a:solidFill>
            <a:schemeClr val="bg1"/>
          </a:solidFill>
        </p:spPr>
        <p:txBody>
          <a:bodyPr wrap="square" rtlCol="0">
            <a:spAutoFit/>
          </a:bodyPr>
          <a:lstStyle/>
          <a:p>
            <a:r>
              <a:rPr lang="en-US" dirty="0"/>
              <a:t>Close up of a 25sec time frame</a:t>
            </a:r>
          </a:p>
        </p:txBody>
      </p:sp>
    </p:spTree>
    <p:extLst>
      <p:ext uri="{BB962C8B-B14F-4D97-AF65-F5344CB8AC3E}">
        <p14:creationId xmlns:p14="http://schemas.microsoft.com/office/powerpoint/2010/main" val="267491047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14503</TotalTime>
  <Words>2249</Words>
  <Application>Microsoft Macintosh PowerPoint</Application>
  <PresentationFormat>Widescreen</PresentationFormat>
  <Paragraphs>227</Paragraphs>
  <Slides>27</Slides>
  <Notes>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27</vt:i4>
      </vt:variant>
    </vt:vector>
  </HeadingPairs>
  <TitlesOfParts>
    <vt:vector size="32" baseType="lpstr">
      <vt:lpstr>Arial</vt:lpstr>
      <vt:lpstr>Calibri</vt:lpstr>
      <vt:lpstr>Calibri Light</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Spike train synchronization: SPIKE-distance Kreuz 2013</vt:lpstr>
      <vt:lpstr>PowerPoint Presentation</vt:lpstr>
      <vt:lpstr>PowerPoint Presentation</vt:lpstr>
      <vt:lpstr>PowerPoint Presentation</vt:lpstr>
      <vt:lpstr>Modelling Neurodevelopment</vt:lpstr>
      <vt:lpstr>Neurotoxicity and drug screening tests</vt:lpstr>
      <vt:lpstr>Extracting parameters Measure of synchronization (Kreuz, 2013)</vt:lpstr>
      <vt:lpstr>Future questions </vt:lpstr>
      <vt:lpstr>27/07/2020 update</vt:lpstr>
      <vt:lpstr>PowerPoint Presentation</vt:lpstr>
      <vt:lpstr>Histology</vt:lpstr>
      <vt:lpstr>PowerPoint Presentation</vt:lpstr>
      <vt:lpstr>PowerPoint Presentation</vt:lpstr>
      <vt:lpstr>PowerPoint Presentation</vt:lpstr>
      <vt:lpstr>Axion Biosystems long term culture protocol</vt:lpstr>
      <vt:lpstr>PowerPoint Presentation</vt:lpstr>
      <vt:lpstr>Validation of activity </vt:lpstr>
      <vt:lpstr>Measures of synchrony</vt:lpstr>
      <vt:lpstr>Fourier transformation to detect frequency band</vt:lpstr>
      <vt:lpstr>WT organoids show oscillations in both delta and beta bands</vt:lpstr>
      <vt:lpstr>Recording 1 – Batch 2</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Ghislaine Deyab</dc:creator>
  <cp:lastModifiedBy>Ghislaine Deyab</cp:lastModifiedBy>
  <cp:revision>53</cp:revision>
  <dcterms:created xsi:type="dcterms:W3CDTF">2020-05-22T14:24:40Z</dcterms:created>
  <dcterms:modified xsi:type="dcterms:W3CDTF">2021-04-07T01:32:51Z</dcterms:modified>
</cp:coreProperties>
</file>